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2188825"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66" d="100"/>
          <a:sy n="66" d="100"/>
        </p:scale>
        <p:origin x="576" y="73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PlaceHolder 1"/>
          <p:cNvSpPr>
            <a:spLocks noGrp="1" noRot="1" noChangeAspect="1"/>
          </p:cNvSpPr>
          <p:nvPr>
            <p:ph type="sldImg"/>
          </p:nvPr>
        </p:nvSpPr>
        <p:spPr>
          <a:xfrm>
            <a:off x="1107000" y="812520"/>
            <a:ext cx="5345280" cy="4008960"/>
          </a:xfrm>
          <a:prstGeom prst="rect">
            <a:avLst/>
          </a:prstGeom>
        </p:spPr>
        <p:txBody>
          <a:bodyPr lIns="0" tIns="0" rIns="0" bIns="0" anchor="ctr">
            <a:noAutofit/>
          </a:bodyPr>
          <a:lstStyle/>
          <a:p>
            <a:pPr algn="ctr"/>
            <a:r>
              <a:rPr lang="bg-BG" sz="4400" b="0" strike="noStrike" spc="-1">
                <a:latin typeface="Arial"/>
              </a:rPr>
              <a:t>Click to move the slide</a:t>
            </a:r>
          </a:p>
        </p:txBody>
      </p:sp>
      <p:sp>
        <p:nvSpPr>
          <p:cNvPr id="164" name="PlaceHolder 2"/>
          <p:cNvSpPr>
            <a:spLocks noGrp="1"/>
          </p:cNvSpPr>
          <p:nvPr>
            <p:ph type="body"/>
          </p:nvPr>
        </p:nvSpPr>
        <p:spPr>
          <a:xfrm>
            <a:off x="756000" y="5078520"/>
            <a:ext cx="6047640" cy="4811040"/>
          </a:xfrm>
          <a:prstGeom prst="rect">
            <a:avLst/>
          </a:prstGeom>
        </p:spPr>
        <p:txBody>
          <a:bodyPr lIns="0" tIns="0" rIns="0" bIns="0">
            <a:noAutofit/>
          </a:bodyPr>
          <a:lstStyle/>
          <a:p>
            <a:r>
              <a:rPr lang="bg-BG" sz="2000" b="0" strike="noStrike" spc="-1">
                <a:latin typeface="Arial"/>
              </a:rPr>
              <a:t>Click to edit the notes format</a:t>
            </a:r>
          </a:p>
        </p:txBody>
      </p:sp>
      <p:sp>
        <p:nvSpPr>
          <p:cNvPr id="165" name="PlaceHolder 3"/>
          <p:cNvSpPr>
            <a:spLocks noGrp="1"/>
          </p:cNvSpPr>
          <p:nvPr>
            <p:ph type="hdr"/>
          </p:nvPr>
        </p:nvSpPr>
        <p:spPr>
          <a:xfrm>
            <a:off x="0" y="0"/>
            <a:ext cx="3280680" cy="534240"/>
          </a:xfrm>
          <a:prstGeom prst="rect">
            <a:avLst/>
          </a:prstGeom>
        </p:spPr>
        <p:txBody>
          <a:bodyPr lIns="0" tIns="0" rIns="0" bIns="0">
            <a:noAutofit/>
          </a:bodyPr>
          <a:lstStyle/>
          <a:p>
            <a:r>
              <a:rPr lang="bg-BG" sz="1400" b="0" strike="noStrike" spc="-1">
                <a:latin typeface="Times New Roman"/>
              </a:rPr>
              <a:t>&lt;header&gt;</a:t>
            </a:r>
          </a:p>
        </p:txBody>
      </p:sp>
      <p:sp>
        <p:nvSpPr>
          <p:cNvPr id="166"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bg-BG" sz="1400" b="0" strike="noStrike" spc="-1">
                <a:latin typeface="Times New Roman"/>
              </a:rPr>
              <a:t>&lt;date/time&gt;</a:t>
            </a:r>
          </a:p>
        </p:txBody>
      </p:sp>
      <p:sp>
        <p:nvSpPr>
          <p:cNvPr id="167" name="PlaceHolder 5"/>
          <p:cNvSpPr>
            <a:spLocks noGrp="1"/>
          </p:cNvSpPr>
          <p:nvPr>
            <p:ph type="ftr"/>
          </p:nvPr>
        </p:nvSpPr>
        <p:spPr>
          <a:xfrm>
            <a:off x="0" y="10157400"/>
            <a:ext cx="3280680" cy="534240"/>
          </a:xfrm>
          <a:prstGeom prst="rect">
            <a:avLst/>
          </a:prstGeom>
        </p:spPr>
        <p:txBody>
          <a:bodyPr lIns="0" tIns="0" rIns="0" bIns="0" anchor="b">
            <a:noAutofit/>
          </a:bodyPr>
          <a:lstStyle/>
          <a:p>
            <a:r>
              <a:rPr lang="bg-BG" sz="1400" b="0" strike="noStrike" spc="-1">
                <a:latin typeface="Times New Roman"/>
              </a:rPr>
              <a:t>&lt;footer&gt;</a:t>
            </a:r>
          </a:p>
        </p:txBody>
      </p:sp>
      <p:sp>
        <p:nvSpPr>
          <p:cNvPr id="168"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60BABBCD-FEF1-4342-8B06-F7B4CB0C76E4}" type="slidenum">
              <a:rPr lang="bg-BG" sz="1400" b="0" strike="noStrike" spc="-1">
                <a:latin typeface="Times New Roman"/>
              </a:rPr>
              <a:t>‹#›</a:t>
            </a:fld>
            <a:endParaRPr lang="bg-BG" sz="1400" b="0" strike="noStrike" spc="-1">
              <a:latin typeface="Times New Roman"/>
            </a:endParaRPr>
          </a:p>
        </p:txBody>
      </p:sp>
    </p:spTree>
    <p:extLst>
      <p:ext uri="{BB962C8B-B14F-4D97-AF65-F5344CB8AC3E}">
        <p14:creationId xmlns:p14="http://schemas.microsoft.com/office/powerpoint/2010/main" val="1119852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34"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35"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C9B09AF-631A-4FA2-BF14-8B9EABBB9CFC}" type="slidenum">
              <a:rPr lang="bg-BG" sz="1000" b="0" strike="noStrike" spc="-1">
                <a:solidFill>
                  <a:srgbClr val="000000"/>
                </a:solidFill>
                <a:latin typeface="+mn-lt"/>
                <a:ea typeface="+mn-ea"/>
              </a:rPr>
              <a:t>1</a:t>
            </a:fld>
            <a:endParaRPr lang="bg-BG" sz="1000" b="0" strike="noStrike" spc="-1">
              <a:latin typeface="Arial"/>
            </a:endParaRPr>
          </a:p>
        </p:txBody>
      </p:sp>
    </p:spTree>
    <p:extLst>
      <p:ext uri="{BB962C8B-B14F-4D97-AF65-F5344CB8AC3E}">
        <p14:creationId xmlns:p14="http://schemas.microsoft.com/office/powerpoint/2010/main" val="4192183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3112" cy="4008438"/>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idx="10"/>
          </p:nvPr>
        </p:nvSpPr>
        <p:spPr/>
        <p:txBody>
          <a:bodyPr/>
          <a:lstStyle/>
          <a:p>
            <a:pPr algn="r"/>
            <a:fld id="{60BABBCD-FEF1-4342-8B06-F7B4CB0C76E4}" type="slidenum">
              <a:rPr lang="bg-BG" sz="1400" b="0" strike="noStrike" spc="-1" smtClean="0">
                <a:latin typeface="Times New Roman"/>
              </a:rPr>
              <a:t>13</a:t>
            </a:fld>
            <a:endParaRPr lang="bg-BG" sz="1400" b="0" strike="noStrike" spc="-1">
              <a:latin typeface="Times New Roman"/>
            </a:endParaRPr>
          </a:p>
        </p:txBody>
      </p:sp>
    </p:spTree>
    <p:extLst>
      <p:ext uri="{BB962C8B-B14F-4D97-AF65-F5344CB8AC3E}">
        <p14:creationId xmlns:p14="http://schemas.microsoft.com/office/powerpoint/2010/main" val="3583185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37"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38"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79CF471-75BC-4523-A135-AD61F20803BE}" type="slidenum">
              <a:rPr lang="bg-BG" sz="1000" b="0" strike="noStrike" spc="-1">
                <a:solidFill>
                  <a:srgbClr val="000000"/>
                </a:solidFill>
                <a:latin typeface="+mn-lt"/>
                <a:ea typeface="+mn-ea"/>
              </a:rPr>
              <a:t>14</a:t>
            </a:fld>
            <a:endParaRPr lang="bg-BG" sz="1000" b="0" strike="noStrike" spc="-1">
              <a:latin typeface="Arial"/>
            </a:endParaRPr>
          </a:p>
        </p:txBody>
      </p:sp>
    </p:spTree>
    <p:extLst>
      <p:ext uri="{BB962C8B-B14F-4D97-AF65-F5344CB8AC3E}">
        <p14:creationId xmlns:p14="http://schemas.microsoft.com/office/powerpoint/2010/main" val="73776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40"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41"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C82CA33-01F5-4331-A7C5-5ACE38AC2B3D}" type="slidenum">
              <a:rPr lang="bg-BG" sz="1000" b="0" strike="noStrike" spc="-1">
                <a:solidFill>
                  <a:srgbClr val="000000"/>
                </a:solidFill>
                <a:latin typeface="+mn-lt"/>
                <a:ea typeface="+mn-ea"/>
              </a:rPr>
              <a:t>15</a:t>
            </a:fld>
            <a:endParaRPr lang="bg-BG" sz="1000" b="0" strike="noStrike" spc="-1">
              <a:latin typeface="Arial"/>
            </a:endParaRPr>
          </a:p>
        </p:txBody>
      </p:sp>
    </p:spTree>
    <p:extLst>
      <p:ext uri="{BB962C8B-B14F-4D97-AF65-F5344CB8AC3E}">
        <p14:creationId xmlns:p14="http://schemas.microsoft.com/office/powerpoint/2010/main" val="1145338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43"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44"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C9431D1-0294-41B1-BD64-58F1C84DD6D4}" type="slidenum">
              <a:rPr lang="bg-BG" sz="1000" b="0" strike="noStrike" spc="-1">
                <a:solidFill>
                  <a:srgbClr val="000000"/>
                </a:solidFill>
                <a:latin typeface="+mn-lt"/>
                <a:ea typeface="+mn-ea"/>
              </a:rPr>
              <a:t>16</a:t>
            </a:fld>
            <a:endParaRPr lang="bg-BG" sz="1000" b="0" strike="noStrike" spc="-1">
              <a:latin typeface="Arial"/>
            </a:endParaRPr>
          </a:p>
        </p:txBody>
      </p:sp>
    </p:spTree>
    <p:extLst>
      <p:ext uri="{BB962C8B-B14F-4D97-AF65-F5344CB8AC3E}">
        <p14:creationId xmlns:p14="http://schemas.microsoft.com/office/powerpoint/2010/main" val="2923527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24"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bg-BG" sz="3200" b="0" strike="noStrike" spc="-1">
              <a:latin typeface="Arial"/>
            </a:endParaRPr>
          </a:p>
        </p:txBody>
      </p:sp>
      <p:sp>
        <p:nvSpPr>
          <p:cNvPr id="25"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27"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28"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29"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
        <p:nvSpPr>
          <p:cNvPr id="30"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32"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bg-BG" sz="3200" b="0" strike="noStrike" spc="-1">
              <a:latin typeface="Arial"/>
            </a:endParaRPr>
          </a:p>
        </p:txBody>
      </p:sp>
      <p:sp>
        <p:nvSpPr>
          <p:cNvPr id="33"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bg-BG" sz="3200" b="0" strike="noStrike" spc="-1">
              <a:latin typeface="Arial"/>
            </a:endParaRPr>
          </a:p>
        </p:txBody>
      </p:sp>
      <p:sp>
        <p:nvSpPr>
          <p:cNvPr id="34"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bg-BG" sz="3200" b="0" strike="noStrike" spc="-1">
              <a:latin typeface="Arial"/>
            </a:endParaRPr>
          </a:p>
        </p:txBody>
      </p:sp>
      <p:sp>
        <p:nvSpPr>
          <p:cNvPr id="35"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bg-BG" sz="3200" b="0" strike="noStrike" spc="-1">
              <a:latin typeface="Arial"/>
            </a:endParaRPr>
          </a:p>
        </p:txBody>
      </p:sp>
      <p:sp>
        <p:nvSpPr>
          <p:cNvPr id="36"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bg-BG" sz="3200" b="0" strike="noStrike" spc="-1">
              <a:latin typeface="Arial"/>
            </a:endParaRPr>
          </a:p>
        </p:txBody>
      </p:sp>
      <p:sp>
        <p:nvSpPr>
          <p:cNvPr id="37"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41"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43"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45"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46"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50"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51"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
        <p:nvSpPr>
          <p:cNvPr id="52"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3"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54"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55"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56"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58"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59"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60"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62"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bg-BG" sz="3200" b="0" strike="noStrike" spc="-1">
              <a:latin typeface="Arial"/>
            </a:endParaRPr>
          </a:p>
        </p:txBody>
      </p:sp>
      <p:sp>
        <p:nvSpPr>
          <p:cNvPr id="63"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65"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66"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67"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
        <p:nvSpPr>
          <p:cNvPr id="68"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70"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bg-BG" sz="3200" b="0" strike="noStrike" spc="-1">
              <a:latin typeface="Arial"/>
            </a:endParaRPr>
          </a:p>
        </p:txBody>
      </p:sp>
      <p:sp>
        <p:nvSpPr>
          <p:cNvPr id="71"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bg-BG" sz="3200" b="0" strike="noStrike" spc="-1">
              <a:latin typeface="Arial"/>
            </a:endParaRPr>
          </a:p>
        </p:txBody>
      </p:sp>
      <p:sp>
        <p:nvSpPr>
          <p:cNvPr id="72"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bg-BG" sz="3200" b="0" strike="noStrike" spc="-1">
              <a:latin typeface="Arial"/>
            </a:endParaRPr>
          </a:p>
        </p:txBody>
      </p:sp>
      <p:sp>
        <p:nvSpPr>
          <p:cNvPr id="73"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bg-BG" sz="3200" b="0" strike="noStrike" spc="-1">
              <a:latin typeface="Arial"/>
            </a:endParaRPr>
          </a:p>
        </p:txBody>
      </p:sp>
      <p:sp>
        <p:nvSpPr>
          <p:cNvPr id="74"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bg-BG" sz="3200" b="0" strike="noStrike" spc="-1">
              <a:latin typeface="Arial"/>
            </a:endParaRPr>
          </a:p>
        </p:txBody>
      </p:sp>
      <p:sp>
        <p:nvSpPr>
          <p:cNvPr id="75"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79"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81"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83"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84"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5"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88"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89"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
        <p:nvSpPr>
          <p:cNvPr id="90"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92"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93"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94"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96"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97"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98"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00"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bg-BG" sz="3200" b="0" strike="noStrike" spc="-1">
              <a:latin typeface="Arial"/>
            </a:endParaRPr>
          </a:p>
        </p:txBody>
      </p:sp>
      <p:sp>
        <p:nvSpPr>
          <p:cNvPr id="101"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03"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104"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105"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
        <p:nvSpPr>
          <p:cNvPr id="106"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08"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bg-BG" sz="3200" b="0" strike="noStrike" spc="-1">
              <a:latin typeface="Arial"/>
            </a:endParaRPr>
          </a:p>
        </p:txBody>
      </p:sp>
      <p:sp>
        <p:nvSpPr>
          <p:cNvPr id="109"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bg-BG" sz="3200" b="0" strike="noStrike" spc="-1">
              <a:latin typeface="Arial"/>
            </a:endParaRPr>
          </a:p>
        </p:txBody>
      </p:sp>
      <p:sp>
        <p:nvSpPr>
          <p:cNvPr id="110"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bg-BG" sz="3200" b="0" strike="noStrike" spc="-1">
              <a:latin typeface="Arial"/>
            </a:endParaRPr>
          </a:p>
        </p:txBody>
      </p:sp>
      <p:sp>
        <p:nvSpPr>
          <p:cNvPr id="111"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bg-BG" sz="3200" b="0" strike="noStrike" spc="-1">
              <a:latin typeface="Arial"/>
            </a:endParaRPr>
          </a:p>
        </p:txBody>
      </p:sp>
      <p:sp>
        <p:nvSpPr>
          <p:cNvPr id="112"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bg-BG" sz="3200" b="0" strike="noStrike" spc="-1">
              <a:latin typeface="Arial"/>
            </a:endParaRPr>
          </a:p>
        </p:txBody>
      </p:sp>
      <p:sp>
        <p:nvSpPr>
          <p:cNvPr id="113"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28"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30"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7"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8"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32"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133"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37"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138"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
        <p:nvSpPr>
          <p:cNvPr id="139"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41"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142"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143"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45"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146"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147"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49"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bg-BG" sz="3200" b="0" strike="noStrike" spc="-1">
              <a:latin typeface="Arial"/>
            </a:endParaRPr>
          </a:p>
        </p:txBody>
      </p:sp>
      <p:sp>
        <p:nvSpPr>
          <p:cNvPr id="150"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52"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153"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154"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
        <p:nvSpPr>
          <p:cNvPr id="155"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57"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bg-BG" sz="3200" b="0" strike="noStrike" spc="-1">
              <a:latin typeface="Arial"/>
            </a:endParaRPr>
          </a:p>
        </p:txBody>
      </p:sp>
      <p:sp>
        <p:nvSpPr>
          <p:cNvPr id="158"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bg-BG" sz="3200" b="0" strike="noStrike" spc="-1">
              <a:latin typeface="Arial"/>
            </a:endParaRPr>
          </a:p>
        </p:txBody>
      </p:sp>
      <p:sp>
        <p:nvSpPr>
          <p:cNvPr id="159"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bg-BG" sz="3200" b="0" strike="noStrike" spc="-1">
              <a:latin typeface="Arial"/>
            </a:endParaRPr>
          </a:p>
        </p:txBody>
      </p:sp>
      <p:sp>
        <p:nvSpPr>
          <p:cNvPr id="160"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bg-BG" sz="3200" b="0" strike="noStrike" spc="-1">
              <a:latin typeface="Arial"/>
            </a:endParaRPr>
          </a:p>
        </p:txBody>
      </p:sp>
      <p:sp>
        <p:nvSpPr>
          <p:cNvPr id="161"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bg-BG" sz="3200" b="0" strike="noStrike" spc="-1">
              <a:latin typeface="Arial"/>
            </a:endParaRPr>
          </a:p>
        </p:txBody>
      </p:sp>
      <p:sp>
        <p:nvSpPr>
          <p:cNvPr id="162"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2"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13"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
        <p:nvSpPr>
          <p:cNvPr id="14"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6"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17"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18"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20"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21"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22"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4.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r>
              <a:rPr lang="bg-BG" sz="4400" b="0" strike="noStrike" spc="-1">
                <a:latin typeface="Arial"/>
              </a:rPr>
              <a:t>Click to edit the title text format</a:t>
            </a:r>
          </a:p>
        </p:txBody>
      </p:sp>
      <p:sp>
        <p:nvSpPr>
          <p:cNvPr id="3" name="PlaceHolder 2"/>
          <p:cNvSpPr>
            <a:spLocks noGrp="1"/>
          </p:cNvSpPr>
          <p:nvPr>
            <p:ph type="body"/>
          </p:nvPr>
        </p:nvSpPr>
        <p:spPr>
          <a:xfrm>
            <a:off x="609120" y="1604520"/>
            <a:ext cx="1096956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bg-BG"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bg-BG" sz="2800" b="0" strike="noStrike" spc="-1">
                <a:latin typeface="Arial"/>
              </a:rPr>
              <a:t>Second Outline Level</a:t>
            </a:r>
          </a:p>
          <a:p>
            <a:pPr marL="1296000" lvl="2" indent="-288000">
              <a:spcBef>
                <a:spcPts val="850"/>
              </a:spcBef>
              <a:buClr>
                <a:srgbClr val="FFFFFF"/>
              </a:buClr>
              <a:buSzPct val="45000"/>
              <a:buFont typeface="Wingdings" charset="2"/>
              <a:buChar char=""/>
            </a:pPr>
            <a:r>
              <a:rPr lang="bg-BG" sz="2400" b="0" strike="noStrike" spc="-1">
                <a:latin typeface="Arial"/>
              </a:rPr>
              <a:t>Third Outline Level</a:t>
            </a:r>
          </a:p>
          <a:p>
            <a:pPr marL="1728000" lvl="3" indent="-216000">
              <a:spcBef>
                <a:spcPts val="567"/>
              </a:spcBef>
              <a:buClr>
                <a:srgbClr val="FFFFFF"/>
              </a:buClr>
              <a:buSzPct val="75000"/>
              <a:buFont typeface="Symbol" charset="2"/>
              <a:buChar char=""/>
            </a:pPr>
            <a:r>
              <a:rPr lang="bg-BG" sz="2000" b="0" strike="noStrike" spc="-1">
                <a:latin typeface="Arial"/>
              </a:rPr>
              <a:t>Fourth Outline Level</a:t>
            </a:r>
          </a:p>
          <a:p>
            <a:pPr marL="2160000" lvl="4" indent="-216000">
              <a:spcBef>
                <a:spcPts val="283"/>
              </a:spcBef>
              <a:buClr>
                <a:srgbClr val="FFFFFF"/>
              </a:buClr>
              <a:buSzPct val="45000"/>
              <a:buFont typeface="Wingdings" charset="2"/>
              <a:buChar char=""/>
            </a:pPr>
            <a:r>
              <a:rPr lang="bg-BG" sz="2000" b="0" strike="noStrike" spc="-1">
                <a:latin typeface="Arial"/>
              </a:rPr>
              <a:t>Fifth Outline Level</a:t>
            </a:r>
          </a:p>
          <a:p>
            <a:pPr marL="2592000" lvl="5" indent="-216000">
              <a:spcBef>
                <a:spcPts val="283"/>
              </a:spcBef>
              <a:buClr>
                <a:srgbClr val="FFFFFF"/>
              </a:buClr>
              <a:buSzPct val="45000"/>
              <a:buFont typeface="Wingdings" charset="2"/>
              <a:buChar char=""/>
            </a:pPr>
            <a:r>
              <a:rPr lang="bg-BG" sz="2000" b="0" strike="noStrike" spc="-1">
                <a:latin typeface="Arial"/>
              </a:rPr>
              <a:t>Sixth Outline Level</a:t>
            </a:r>
          </a:p>
          <a:p>
            <a:pPr marL="3024000" lvl="6" indent="-216000">
              <a:spcBef>
                <a:spcPts val="283"/>
              </a:spcBef>
              <a:buClr>
                <a:srgbClr val="FFFFFF"/>
              </a:buClr>
              <a:buSzPct val="45000"/>
              <a:buFont typeface="Wingdings" charset="2"/>
              <a:buChar char=""/>
            </a:pPr>
            <a:r>
              <a:rPr lang="bg-BG"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r>
              <a:rPr lang="bg-BG" sz="4400" b="0" strike="noStrike" spc="-1">
                <a:latin typeface="Arial"/>
              </a:rPr>
              <a:t>Click to edit the title text format</a:t>
            </a:r>
          </a:p>
        </p:txBody>
      </p:sp>
      <p:sp>
        <p:nvSpPr>
          <p:cNvPr id="39" name="PlaceHolder 2"/>
          <p:cNvSpPr>
            <a:spLocks noGrp="1"/>
          </p:cNvSpPr>
          <p:nvPr>
            <p:ph type="body"/>
          </p:nvPr>
        </p:nvSpPr>
        <p:spPr>
          <a:xfrm>
            <a:off x="609120" y="1604520"/>
            <a:ext cx="1096956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bg-BG"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bg-BG" sz="2800" b="0" strike="noStrike" spc="-1">
                <a:latin typeface="Arial"/>
              </a:rPr>
              <a:t>Second Outline Level</a:t>
            </a:r>
          </a:p>
          <a:p>
            <a:pPr marL="1296000" lvl="2" indent="-288000">
              <a:spcBef>
                <a:spcPts val="850"/>
              </a:spcBef>
              <a:buClr>
                <a:srgbClr val="FFFFFF"/>
              </a:buClr>
              <a:buSzPct val="45000"/>
              <a:buFont typeface="Wingdings" charset="2"/>
              <a:buChar char=""/>
            </a:pPr>
            <a:r>
              <a:rPr lang="bg-BG" sz="2400" b="0" strike="noStrike" spc="-1">
                <a:latin typeface="Arial"/>
              </a:rPr>
              <a:t>Third Outline Level</a:t>
            </a:r>
          </a:p>
          <a:p>
            <a:pPr marL="1728000" lvl="3" indent="-216000">
              <a:spcBef>
                <a:spcPts val="567"/>
              </a:spcBef>
              <a:buClr>
                <a:srgbClr val="FFFFFF"/>
              </a:buClr>
              <a:buSzPct val="75000"/>
              <a:buFont typeface="Symbol" charset="2"/>
              <a:buChar char=""/>
            </a:pPr>
            <a:r>
              <a:rPr lang="bg-BG" sz="2000" b="0" strike="noStrike" spc="-1">
                <a:latin typeface="Arial"/>
              </a:rPr>
              <a:t>Fourth Outline Level</a:t>
            </a:r>
          </a:p>
          <a:p>
            <a:pPr marL="2160000" lvl="4" indent="-216000">
              <a:spcBef>
                <a:spcPts val="283"/>
              </a:spcBef>
              <a:buClr>
                <a:srgbClr val="FFFFFF"/>
              </a:buClr>
              <a:buSzPct val="45000"/>
              <a:buFont typeface="Wingdings" charset="2"/>
              <a:buChar char=""/>
            </a:pPr>
            <a:r>
              <a:rPr lang="bg-BG" sz="2000" b="0" strike="noStrike" spc="-1">
                <a:latin typeface="Arial"/>
              </a:rPr>
              <a:t>Fifth Outline Level</a:t>
            </a:r>
          </a:p>
          <a:p>
            <a:pPr marL="2592000" lvl="5" indent="-216000">
              <a:spcBef>
                <a:spcPts val="283"/>
              </a:spcBef>
              <a:buClr>
                <a:srgbClr val="FFFFFF"/>
              </a:buClr>
              <a:buSzPct val="45000"/>
              <a:buFont typeface="Wingdings" charset="2"/>
              <a:buChar char=""/>
            </a:pPr>
            <a:r>
              <a:rPr lang="bg-BG" sz="2000" b="0" strike="noStrike" spc="-1">
                <a:latin typeface="Arial"/>
              </a:rPr>
              <a:t>Sixth Outline Level</a:t>
            </a:r>
          </a:p>
          <a:p>
            <a:pPr marL="3024000" lvl="6" indent="-216000">
              <a:spcBef>
                <a:spcPts val="283"/>
              </a:spcBef>
              <a:buClr>
                <a:srgbClr val="FFFFFF"/>
              </a:buClr>
              <a:buSzPct val="45000"/>
              <a:buFont typeface="Wingdings" charset="2"/>
              <a:buChar char=""/>
            </a:pPr>
            <a:r>
              <a:rPr lang="bg-BG"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title"/>
          </p:nvPr>
        </p:nvSpPr>
        <p:spPr>
          <a:xfrm>
            <a:off x="188640" y="40320"/>
            <a:ext cx="9576720" cy="1110240"/>
          </a:xfrm>
          <a:prstGeom prst="rect">
            <a:avLst/>
          </a:prstGeom>
        </p:spPr>
        <p:txBody>
          <a:bodyPr lIns="0" tIns="0" rIns="0" bIns="0" anchor="ctr">
            <a:noAutofit/>
          </a:bodyPr>
          <a:lstStyle/>
          <a:p>
            <a:pPr algn="ctr"/>
            <a:endParaRPr lang="bg-BG" sz="4400" b="0" strike="noStrike" spc="-1">
              <a:latin typeface="Arial"/>
            </a:endParaRPr>
          </a:p>
        </p:txBody>
      </p:sp>
      <p:sp>
        <p:nvSpPr>
          <p:cNvPr id="77" name="PlaceHolder 2"/>
          <p:cNvSpPr>
            <a:spLocks noGrp="1"/>
          </p:cNvSpPr>
          <p:nvPr>
            <p:ph type="body"/>
          </p:nvPr>
        </p:nvSpPr>
        <p:spPr>
          <a:xfrm>
            <a:off x="190440" y="1151280"/>
            <a:ext cx="11804040" cy="55695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bg-BG"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bg-BG" sz="2800" b="0" strike="noStrike" spc="-1">
                <a:latin typeface="Arial"/>
              </a:rPr>
              <a:t>Second Outline Level</a:t>
            </a:r>
          </a:p>
          <a:p>
            <a:pPr marL="1296000" lvl="2" indent="-288000">
              <a:spcBef>
                <a:spcPts val="850"/>
              </a:spcBef>
              <a:buClr>
                <a:srgbClr val="000000"/>
              </a:buClr>
              <a:buSzPct val="45000"/>
              <a:buFont typeface="Wingdings" charset="2"/>
              <a:buChar char=""/>
            </a:pPr>
            <a:r>
              <a:rPr lang="bg-BG" sz="2400" b="0" strike="noStrike" spc="-1">
                <a:latin typeface="Arial"/>
              </a:rPr>
              <a:t>Third Outline Level</a:t>
            </a:r>
          </a:p>
          <a:p>
            <a:pPr marL="1728000" lvl="3" indent="-216000">
              <a:spcBef>
                <a:spcPts val="567"/>
              </a:spcBef>
              <a:buClr>
                <a:srgbClr val="000000"/>
              </a:buClr>
              <a:buSzPct val="75000"/>
              <a:buFont typeface="Symbol" charset="2"/>
              <a:buChar char=""/>
            </a:pPr>
            <a:r>
              <a:rPr lang="bg-BG" sz="2000" b="0" strike="noStrike" spc="-1">
                <a:latin typeface="Arial"/>
              </a:rPr>
              <a:t>Fourth Outline Level</a:t>
            </a:r>
          </a:p>
          <a:p>
            <a:pPr marL="2160000" lvl="4" indent="-216000">
              <a:spcBef>
                <a:spcPts val="283"/>
              </a:spcBef>
              <a:buClr>
                <a:srgbClr val="000000"/>
              </a:buClr>
              <a:buSzPct val="45000"/>
              <a:buFont typeface="Wingdings" charset="2"/>
              <a:buChar char=""/>
            </a:pPr>
            <a:r>
              <a:rPr lang="bg-BG" sz="2000" b="0" strike="noStrike" spc="-1">
                <a:latin typeface="Arial"/>
              </a:rPr>
              <a:t>Fifth Outline Level</a:t>
            </a:r>
          </a:p>
          <a:p>
            <a:pPr marL="2592000" lvl="5" indent="-216000">
              <a:spcBef>
                <a:spcPts val="283"/>
              </a:spcBef>
              <a:buClr>
                <a:srgbClr val="000000"/>
              </a:buClr>
              <a:buSzPct val="45000"/>
              <a:buFont typeface="Wingdings" charset="2"/>
              <a:buChar char=""/>
            </a:pPr>
            <a:r>
              <a:rPr lang="bg-BG" sz="2000" b="0" strike="noStrike" spc="-1">
                <a:latin typeface="Arial"/>
              </a:rPr>
              <a:t>Sixth Outline Level</a:t>
            </a:r>
          </a:p>
          <a:p>
            <a:pPr marL="3024000" lvl="6" indent="-216000">
              <a:spcBef>
                <a:spcPts val="283"/>
              </a:spcBef>
              <a:buClr>
                <a:srgbClr val="000000"/>
              </a:buClr>
              <a:buSzPct val="45000"/>
              <a:buFont typeface="Wingdings" charset="2"/>
              <a:buChar char=""/>
            </a:pPr>
            <a:r>
              <a:rPr lang="bg-BG"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14" name="CustomShape 1"/>
          <p:cNvSpPr/>
          <p:nvPr/>
        </p:nvSpPr>
        <p:spPr>
          <a:xfrm rot="322800">
            <a:off x="10053720" y="2253960"/>
            <a:ext cx="3272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2000" b="1" strike="noStrike" spc="-1">
                <a:solidFill>
                  <a:srgbClr val="603A14"/>
                </a:solidFill>
                <a:latin typeface="Calibri"/>
                <a:ea typeface="DejaVu Sans"/>
              </a:rPr>
              <a:t>?</a:t>
            </a:r>
            <a:endParaRPr lang="bg-BG" sz="2000" b="0" strike="noStrike" spc="-1">
              <a:latin typeface="Arial"/>
            </a:endParaRPr>
          </a:p>
        </p:txBody>
      </p:sp>
      <p:sp>
        <p:nvSpPr>
          <p:cNvPr id="115" name="CustomShape 2"/>
          <p:cNvSpPr/>
          <p:nvPr/>
        </p:nvSpPr>
        <p:spPr>
          <a:xfrm rot="20630400">
            <a:off x="7554600" y="4340520"/>
            <a:ext cx="32724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2000" b="1" strike="noStrike" spc="-1">
                <a:solidFill>
                  <a:srgbClr val="603A14"/>
                </a:solidFill>
                <a:latin typeface="Calibri"/>
                <a:ea typeface="DejaVu Sans"/>
              </a:rPr>
              <a:t>?</a:t>
            </a:r>
            <a:endParaRPr lang="bg-BG" sz="2000" b="0" strike="noStrike" spc="-1">
              <a:latin typeface="Arial"/>
            </a:endParaRPr>
          </a:p>
        </p:txBody>
      </p:sp>
      <p:sp>
        <p:nvSpPr>
          <p:cNvPr id="116" name="CustomShape 3"/>
          <p:cNvSpPr/>
          <p:nvPr/>
        </p:nvSpPr>
        <p:spPr>
          <a:xfrm>
            <a:off x="11497680" y="4679640"/>
            <a:ext cx="25992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200" b="0" strike="noStrike" spc="-1">
                <a:solidFill>
                  <a:srgbClr val="603A14"/>
                </a:solidFill>
                <a:latin typeface="Calibri"/>
                <a:ea typeface="DejaVu Sans"/>
              </a:rPr>
              <a:t>?</a:t>
            </a:r>
            <a:endParaRPr lang="bg-BG" sz="1200" b="0" strike="noStrike" spc="-1">
              <a:latin typeface="Arial"/>
            </a:endParaRPr>
          </a:p>
        </p:txBody>
      </p:sp>
      <p:sp>
        <p:nvSpPr>
          <p:cNvPr id="117" name="CustomShape 4"/>
          <p:cNvSpPr/>
          <p:nvPr/>
        </p:nvSpPr>
        <p:spPr>
          <a:xfrm rot="20971200">
            <a:off x="6090840" y="6108480"/>
            <a:ext cx="2736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400" b="0" strike="noStrike" spc="-1">
                <a:solidFill>
                  <a:srgbClr val="603A14"/>
                </a:solidFill>
                <a:latin typeface="Calibri"/>
                <a:ea typeface="DejaVu Sans"/>
              </a:rPr>
              <a:t>?</a:t>
            </a:r>
            <a:endParaRPr lang="bg-BG" sz="1400" b="0" strike="noStrike" spc="-1">
              <a:latin typeface="Arial"/>
            </a:endParaRPr>
          </a:p>
        </p:txBody>
      </p:sp>
      <p:sp>
        <p:nvSpPr>
          <p:cNvPr id="118" name="CustomShape 5"/>
          <p:cNvSpPr/>
          <p:nvPr/>
        </p:nvSpPr>
        <p:spPr>
          <a:xfrm rot="568800">
            <a:off x="9145440" y="4032720"/>
            <a:ext cx="3117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800" b="1" strike="noStrike" spc="-1">
                <a:solidFill>
                  <a:srgbClr val="603A14"/>
                </a:solidFill>
                <a:latin typeface="Calibri"/>
                <a:ea typeface="DejaVu Sans"/>
              </a:rPr>
              <a:t>?</a:t>
            </a:r>
            <a:endParaRPr lang="bg-BG" sz="1800" b="0" strike="noStrike" spc="-1">
              <a:latin typeface="Arial"/>
            </a:endParaRPr>
          </a:p>
        </p:txBody>
      </p:sp>
      <p:sp>
        <p:nvSpPr>
          <p:cNvPr id="119" name="CustomShape 6"/>
          <p:cNvSpPr/>
          <p:nvPr/>
        </p:nvSpPr>
        <p:spPr>
          <a:xfrm rot="219600">
            <a:off x="7032240" y="2560320"/>
            <a:ext cx="35604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2400" b="1" strike="noStrike" spc="-1">
                <a:solidFill>
                  <a:srgbClr val="603A14"/>
                </a:solidFill>
                <a:latin typeface="Calibri"/>
                <a:ea typeface="DejaVu Sans"/>
              </a:rPr>
              <a:t>?</a:t>
            </a:r>
            <a:endParaRPr lang="bg-BG" sz="2400" b="0" strike="noStrike" spc="-1">
              <a:latin typeface="Arial"/>
            </a:endParaRPr>
          </a:p>
        </p:txBody>
      </p:sp>
      <p:sp>
        <p:nvSpPr>
          <p:cNvPr id="120" name="CustomShape 7"/>
          <p:cNvSpPr/>
          <p:nvPr/>
        </p:nvSpPr>
        <p:spPr>
          <a:xfrm rot="20972400">
            <a:off x="11751120" y="2320200"/>
            <a:ext cx="2736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400" b="0" strike="noStrike" spc="-1">
                <a:solidFill>
                  <a:srgbClr val="603A14"/>
                </a:solidFill>
                <a:latin typeface="Calibri"/>
                <a:ea typeface="DejaVu Sans"/>
              </a:rPr>
              <a:t>?</a:t>
            </a:r>
            <a:endParaRPr lang="bg-BG" sz="1400" b="0" strike="noStrike" spc="-1">
              <a:latin typeface="Arial"/>
            </a:endParaRPr>
          </a:p>
        </p:txBody>
      </p:sp>
      <p:sp>
        <p:nvSpPr>
          <p:cNvPr id="121" name="CustomShape 8"/>
          <p:cNvSpPr/>
          <p:nvPr/>
        </p:nvSpPr>
        <p:spPr>
          <a:xfrm rot="562200">
            <a:off x="11772000" y="3447720"/>
            <a:ext cx="259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200" b="0" strike="noStrike" spc="-1">
                <a:solidFill>
                  <a:srgbClr val="603A14"/>
                </a:solidFill>
                <a:latin typeface="Calibri"/>
                <a:ea typeface="DejaVu Sans"/>
              </a:rPr>
              <a:t>?</a:t>
            </a:r>
            <a:endParaRPr lang="bg-BG" sz="1200" b="0" strike="noStrike" spc="-1">
              <a:latin typeface="Arial"/>
            </a:endParaRPr>
          </a:p>
        </p:txBody>
      </p:sp>
      <p:sp>
        <p:nvSpPr>
          <p:cNvPr id="122" name="CustomShape 9"/>
          <p:cNvSpPr/>
          <p:nvPr/>
        </p:nvSpPr>
        <p:spPr>
          <a:xfrm rot="571200">
            <a:off x="11134080" y="5626440"/>
            <a:ext cx="27360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400" b="0" strike="noStrike" spc="-1">
                <a:solidFill>
                  <a:srgbClr val="603A14"/>
                </a:solidFill>
                <a:latin typeface="Calibri"/>
                <a:ea typeface="DejaVu Sans"/>
              </a:rPr>
              <a:t>?</a:t>
            </a:r>
            <a:endParaRPr lang="bg-BG" sz="1400" b="0" strike="noStrike" spc="-1">
              <a:latin typeface="Arial"/>
            </a:endParaRPr>
          </a:p>
        </p:txBody>
      </p:sp>
      <p:sp>
        <p:nvSpPr>
          <p:cNvPr id="123" name="CustomShape 10"/>
          <p:cNvSpPr/>
          <p:nvPr/>
        </p:nvSpPr>
        <p:spPr>
          <a:xfrm rot="20949600">
            <a:off x="2942280" y="3237840"/>
            <a:ext cx="4540320" cy="9475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ctr">
            <a:noAutofit/>
          </a:bodyPr>
          <a:lstStyle/>
          <a:p>
            <a:pPr algn="ctr">
              <a:lnSpc>
                <a:spcPct val="100000"/>
              </a:lnSpc>
            </a:pPr>
            <a:r>
              <a:rPr lang="bg-BG" sz="6600" b="1" strike="noStrike" spc="-1">
                <a:solidFill>
                  <a:srgbClr val="F3BE60"/>
                </a:solidFill>
                <a:latin typeface="Calibri"/>
                <a:ea typeface="DejaVu Sans"/>
              </a:rPr>
              <a:t>Въпроси?</a:t>
            </a:r>
            <a:endParaRPr lang="bg-BG" sz="6600" b="0" strike="noStrike" spc="-1">
              <a:latin typeface="Arial"/>
            </a:endParaRPr>
          </a:p>
        </p:txBody>
      </p:sp>
      <p:pic>
        <p:nvPicPr>
          <p:cNvPr id="124" name="Picture 17"/>
          <p:cNvPicPr/>
          <p:nvPr/>
        </p:nvPicPr>
        <p:blipFill>
          <a:blip r:embed="rId15"/>
          <a:stretch/>
        </p:blipFill>
        <p:spPr>
          <a:xfrm rot="20967600">
            <a:off x="503640" y="2017440"/>
            <a:ext cx="2848680" cy="3304800"/>
          </a:xfrm>
          <a:prstGeom prst="rect">
            <a:avLst/>
          </a:prstGeom>
          <a:ln>
            <a:noFill/>
          </a:ln>
        </p:spPr>
      </p:pic>
      <p:sp>
        <p:nvSpPr>
          <p:cNvPr id="125" name="PlaceHolder 11"/>
          <p:cNvSpPr>
            <a:spLocks noGrp="1"/>
          </p:cNvSpPr>
          <p:nvPr>
            <p:ph type="title"/>
          </p:nvPr>
        </p:nvSpPr>
        <p:spPr>
          <a:xfrm>
            <a:off x="609120" y="273600"/>
            <a:ext cx="10969560" cy="1144800"/>
          </a:xfrm>
          <a:prstGeom prst="rect">
            <a:avLst/>
          </a:prstGeom>
        </p:spPr>
        <p:txBody>
          <a:bodyPr lIns="0" tIns="0" rIns="0" bIns="0" anchor="ctr">
            <a:noAutofit/>
          </a:bodyPr>
          <a:lstStyle/>
          <a:p>
            <a:pPr algn="ctr"/>
            <a:r>
              <a:rPr lang="bg-BG" sz="4400" b="0" strike="noStrike" spc="-1">
                <a:latin typeface="Arial"/>
              </a:rPr>
              <a:t>Click to edit the title text format</a:t>
            </a:r>
          </a:p>
        </p:txBody>
      </p:sp>
      <p:sp>
        <p:nvSpPr>
          <p:cNvPr id="126" name="PlaceHolder 12"/>
          <p:cNvSpPr>
            <a:spLocks noGrp="1"/>
          </p:cNvSpPr>
          <p:nvPr>
            <p:ph type="body"/>
          </p:nvPr>
        </p:nvSpPr>
        <p:spPr>
          <a:xfrm>
            <a:off x="609120" y="1604520"/>
            <a:ext cx="1096956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bg-BG"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bg-BG" sz="2800" b="0" strike="noStrike" spc="-1">
                <a:latin typeface="Arial"/>
              </a:rPr>
              <a:t>Second Outline Level</a:t>
            </a:r>
          </a:p>
          <a:p>
            <a:pPr marL="1296000" lvl="2" indent="-288000">
              <a:spcBef>
                <a:spcPts val="850"/>
              </a:spcBef>
              <a:buClr>
                <a:srgbClr val="FFFFFF"/>
              </a:buClr>
              <a:buSzPct val="45000"/>
              <a:buFont typeface="Wingdings" charset="2"/>
              <a:buChar char=""/>
            </a:pPr>
            <a:r>
              <a:rPr lang="bg-BG" sz="2400" b="0" strike="noStrike" spc="-1">
                <a:latin typeface="Arial"/>
              </a:rPr>
              <a:t>Third Outline Level</a:t>
            </a:r>
          </a:p>
          <a:p>
            <a:pPr marL="1728000" lvl="3" indent="-216000">
              <a:spcBef>
                <a:spcPts val="567"/>
              </a:spcBef>
              <a:buClr>
                <a:srgbClr val="FFFFFF"/>
              </a:buClr>
              <a:buSzPct val="75000"/>
              <a:buFont typeface="Symbol" charset="2"/>
              <a:buChar char=""/>
            </a:pPr>
            <a:r>
              <a:rPr lang="bg-BG" sz="2000" b="0" strike="noStrike" spc="-1">
                <a:latin typeface="Arial"/>
              </a:rPr>
              <a:t>Fourth Outline Level</a:t>
            </a:r>
          </a:p>
          <a:p>
            <a:pPr marL="2160000" lvl="4" indent="-216000">
              <a:spcBef>
                <a:spcPts val="283"/>
              </a:spcBef>
              <a:buClr>
                <a:srgbClr val="FFFFFF"/>
              </a:buClr>
              <a:buSzPct val="45000"/>
              <a:buFont typeface="Wingdings" charset="2"/>
              <a:buChar char=""/>
            </a:pPr>
            <a:r>
              <a:rPr lang="bg-BG" sz="2000" b="0" strike="noStrike" spc="-1">
                <a:latin typeface="Arial"/>
              </a:rPr>
              <a:t>Fifth Outline Level</a:t>
            </a:r>
          </a:p>
          <a:p>
            <a:pPr marL="2592000" lvl="5" indent="-216000">
              <a:spcBef>
                <a:spcPts val="283"/>
              </a:spcBef>
              <a:buClr>
                <a:srgbClr val="FFFFFF"/>
              </a:buClr>
              <a:buSzPct val="45000"/>
              <a:buFont typeface="Wingdings" charset="2"/>
              <a:buChar char=""/>
            </a:pPr>
            <a:r>
              <a:rPr lang="bg-BG" sz="2000" b="0" strike="noStrike" spc="-1">
                <a:latin typeface="Arial"/>
              </a:rPr>
              <a:t>Sixth Outline Level</a:t>
            </a:r>
          </a:p>
          <a:p>
            <a:pPr marL="3024000" lvl="6" indent="-216000">
              <a:spcBef>
                <a:spcPts val="283"/>
              </a:spcBef>
              <a:buClr>
                <a:srgbClr val="FFFFFF"/>
              </a:buClr>
              <a:buSzPct val="45000"/>
              <a:buFont typeface="Wingdings" charset="2"/>
              <a:buChar char=""/>
            </a:pPr>
            <a:r>
              <a:rPr lang="bg-BG"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it-kariera.mon.bg/e-learning/"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it-kariera.mon.bg/e-learning/" TargetMode="External"/><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912960" y="457200"/>
            <a:ext cx="10576440" cy="787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bg-BG" sz="4800" b="1" strike="noStrike" spc="-1">
                <a:solidFill>
                  <a:srgbClr val="F6D18E"/>
                </a:solidFill>
                <a:latin typeface="Calibri"/>
              </a:rPr>
              <a:t>PWM – Широчинно-импулсна модулация</a:t>
            </a:r>
            <a:endParaRPr lang="bg-BG" sz="4800" b="0" strike="noStrike" spc="-1">
              <a:latin typeface="Arial"/>
            </a:endParaRPr>
          </a:p>
        </p:txBody>
      </p:sp>
      <p:sp>
        <p:nvSpPr>
          <p:cNvPr id="170" name="CustomShape 2"/>
          <p:cNvSpPr/>
          <p:nvPr/>
        </p:nvSpPr>
        <p:spPr>
          <a:xfrm>
            <a:off x="3579840" y="1554120"/>
            <a:ext cx="7909560" cy="8031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r>
              <a:rPr lang="bg-BG" sz="4000" b="0" strike="noStrike" spc="197">
                <a:solidFill>
                  <a:srgbClr val="F0A22E"/>
                </a:solidFill>
                <a:latin typeface="Calibri"/>
              </a:rPr>
              <a:t>Електроника</a:t>
            </a:r>
            <a:endParaRPr lang="bg-BG" sz="4000" b="0" strike="noStrike" spc="-1">
              <a:latin typeface="Arial"/>
            </a:endParaRPr>
          </a:p>
        </p:txBody>
      </p:sp>
      <p:pic>
        <p:nvPicPr>
          <p:cNvPr id="171" name="Picture 17"/>
          <p:cNvPicPr/>
          <p:nvPr/>
        </p:nvPicPr>
        <p:blipFill>
          <a:blip r:embed="rId3"/>
          <a:stretch/>
        </p:blipFill>
        <p:spPr>
          <a:xfrm>
            <a:off x="5804280" y="3583440"/>
            <a:ext cx="1828800" cy="2006280"/>
          </a:xfrm>
          <a:prstGeom prst="rect">
            <a:avLst/>
          </a:prstGeom>
          <a:ln>
            <a:noFill/>
          </a:ln>
        </p:spPr>
      </p:pic>
      <p:pic>
        <p:nvPicPr>
          <p:cNvPr id="172" name="Picture 4"/>
          <p:cNvPicPr/>
          <p:nvPr/>
        </p:nvPicPr>
        <p:blipFill>
          <a:blip r:embed="rId4"/>
          <a:stretch/>
        </p:blipFill>
        <p:spPr>
          <a:xfrm>
            <a:off x="760320" y="4035600"/>
            <a:ext cx="2174760" cy="760320"/>
          </a:xfrm>
          <a:prstGeom prst="rect">
            <a:avLst/>
          </a:prstGeom>
          <a:ln>
            <a:solidFill>
              <a:srgbClr val="376092">
                <a:alpha val="50000"/>
              </a:srgbClr>
            </a:solidFill>
          </a:ln>
        </p:spPr>
      </p:pic>
      <p:sp>
        <p:nvSpPr>
          <p:cNvPr id="173" name="CustomShape 3"/>
          <p:cNvSpPr/>
          <p:nvPr/>
        </p:nvSpPr>
        <p:spPr>
          <a:xfrm>
            <a:off x="775080" y="4968000"/>
            <a:ext cx="3186720" cy="4226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nSpc>
                <a:spcPct val="105000"/>
              </a:lnSpc>
            </a:pPr>
            <a:r>
              <a:rPr lang="bg-BG" sz="2300" b="1" strike="noStrike" spc="-1">
                <a:solidFill>
                  <a:srgbClr val="F4B36C"/>
                </a:solidFill>
                <a:latin typeface="Calibri"/>
                <a:ea typeface="DejaVu Sans"/>
              </a:rPr>
              <a:t>Учителски екип</a:t>
            </a:r>
            <a:endParaRPr lang="bg-BG" sz="2300" b="0" strike="noStrike" spc="-1">
              <a:latin typeface="Arial"/>
            </a:endParaRPr>
          </a:p>
        </p:txBody>
      </p:sp>
      <p:sp>
        <p:nvSpPr>
          <p:cNvPr id="174" name="CustomShape 4"/>
          <p:cNvSpPr/>
          <p:nvPr/>
        </p:nvSpPr>
        <p:spPr>
          <a:xfrm>
            <a:off x="775080" y="5205600"/>
            <a:ext cx="3186720" cy="69588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nSpc>
                <a:spcPct val="105000"/>
              </a:lnSpc>
            </a:pPr>
            <a:r>
              <a:rPr lang="bg-BG" sz="2000" b="1" strike="noStrike" spc="-1">
                <a:solidFill>
                  <a:srgbClr val="F9DAAB"/>
                </a:solidFill>
                <a:latin typeface="Calibri"/>
                <a:ea typeface="DejaVu Sans"/>
              </a:rPr>
              <a:t>Обучение за ИТ кариера</a:t>
            </a:r>
            <a:endParaRPr lang="bg-BG" sz="2000" b="0" strike="noStrike" spc="-1">
              <a:latin typeface="Arial"/>
            </a:endParaRPr>
          </a:p>
        </p:txBody>
      </p:sp>
      <p:sp>
        <p:nvSpPr>
          <p:cNvPr id="175" name="CustomShape 5"/>
          <p:cNvSpPr/>
          <p:nvPr/>
        </p:nvSpPr>
        <p:spPr>
          <a:xfrm>
            <a:off x="775080" y="5705280"/>
            <a:ext cx="3809160" cy="34668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nSpc>
                <a:spcPct val="105000"/>
              </a:lnSpc>
            </a:pPr>
            <a:r>
              <a:rPr lang="bg-BG" sz="1800" b="1" u="sng" strike="noStrike" spc="-1">
                <a:solidFill>
                  <a:srgbClr val="0000FF"/>
                </a:solidFill>
                <a:uFill>
                  <a:solidFill>
                    <a:srgbClr val="FFFFFF"/>
                  </a:solidFill>
                </a:uFill>
                <a:latin typeface="Calibri"/>
                <a:ea typeface="DejaVu Sans"/>
                <a:hlinkClick r:id="rId5"/>
              </a:rPr>
              <a:t>https://it-kariera.mon.bg/e-learning/</a:t>
            </a:r>
            <a:endParaRPr lang="bg-BG"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Какво е важно да отбележим</a:t>
            </a:r>
            <a:endParaRPr lang="bg-BG" sz="4000" b="0" strike="noStrike" spc="-1">
              <a:latin typeface="Arial"/>
            </a:endParaRPr>
          </a:p>
        </p:txBody>
      </p:sp>
      <p:sp>
        <p:nvSpPr>
          <p:cNvPr id="210"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11" name="TextShape 3"/>
          <p:cNvSpPr txBox="1"/>
          <p:nvPr/>
        </p:nvSpPr>
        <p:spPr>
          <a:xfrm>
            <a:off x="365760" y="1645920"/>
            <a:ext cx="11521440" cy="4245863"/>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 Светодиодът на излъчва (свети) през целия период (T);</a:t>
            </a:r>
          </a:p>
          <a:p>
            <a:endParaRPr lang="bg-BG" sz="1800" b="0" strike="noStrike" spc="-1" dirty="0">
              <a:solidFill>
                <a:schemeClr val="bg1"/>
              </a:solidFill>
              <a:latin typeface="Arial"/>
            </a:endParaRPr>
          </a:p>
          <a:p>
            <a:r>
              <a:rPr lang="bg-BG" sz="1800" b="0" strike="noStrike" spc="-1" dirty="0">
                <a:solidFill>
                  <a:schemeClr val="bg1"/>
                </a:solidFill>
                <a:latin typeface="Arial"/>
              </a:rPr>
              <a:t>- Светодиодът излъчва САМО по време на активното ниво (t) на импулса;</a:t>
            </a:r>
          </a:p>
          <a:p>
            <a:endParaRPr lang="bg-BG" sz="1800" b="0" strike="noStrike" spc="-1" dirty="0">
              <a:solidFill>
                <a:schemeClr val="bg1"/>
              </a:solidFill>
              <a:latin typeface="Arial"/>
            </a:endParaRPr>
          </a:p>
          <a:p>
            <a:r>
              <a:rPr lang="bg-BG" sz="1800" b="0" strike="noStrike" spc="-1" dirty="0">
                <a:solidFill>
                  <a:schemeClr val="bg1"/>
                </a:solidFill>
                <a:latin typeface="Arial"/>
              </a:rPr>
              <a:t>- Колкото по- голяма е продължителността на импулса, толкова повече енергия предаваме;</a:t>
            </a:r>
          </a:p>
          <a:p>
            <a:endParaRPr lang="bg-BG" sz="1800" b="0" strike="noStrike" spc="-1" dirty="0">
              <a:solidFill>
                <a:schemeClr val="bg1"/>
              </a:solidFill>
              <a:latin typeface="Arial"/>
            </a:endParaRPr>
          </a:p>
          <a:p>
            <a:r>
              <a:rPr lang="bg-BG" sz="1800" b="0" strike="noStrike" spc="-1" dirty="0">
                <a:solidFill>
                  <a:schemeClr val="bg1"/>
                </a:solidFill>
                <a:latin typeface="Arial"/>
              </a:rPr>
              <a:t>- Светодиодът излъчва с един и същ интензитет през цялото време – защото амплитудата на сигнала е константна;</a:t>
            </a:r>
          </a:p>
          <a:p>
            <a:endParaRPr lang="bg-BG" sz="1800" b="0" strike="noStrike" spc="-1" dirty="0">
              <a:solidFill>
                <a:schemeClr val="bg1"/>
              </a:solidFill>
              <a:latin typeface="Arial"/>
            </a:endParaRPr>
          </a:p>
          <a:p>
            <a:r>
              <a:rPr lang="bg-BG" sz="1800" b="0" strike="noStrike" spc="-1" dirty="0">
                <a:solidFill>
                  <a:schemeClr val="bg1"/>
                </a:solidFill>
                <a:latin typeface="Arial"/>
              </a:rPr>
              <a:t>- Окото „лъже“ спрямо времето, през което светодиода е включен;</a:t>
            </a:r>
          </a:p>
          <a:p>
            <a:endParaRPr lang="bg-BG" sz="1800" b="0" strike="noStrike" spc="-1" dirty="0">
              <a:solidFill>
                <a:schemeClr val="bg1"/>
              </a:solidFill>
              <a:latin typeface="Arial"/>
            </a:endParaRPr>
          </a:p>
          <a:p>
            <a:r>
              <a:rPr lang="bg-BG" sz="1800" b="0" strike="noStrike" spc="-1" dirty="0">
                <a:solidFill>
                  <a:schemeClr val="bg1"/>
                </a:solidFill>
                <a:latin typeface="Arial"/>
              </a:rPr>
              <a:t>- По- дълго време (по- голям коефициент на запълване) – по ярко „виждаме“ светодиода да излъчва;</a:t>
            </a:r>
          </a:p>
          <a:p>
            <a:endParaRPr lang="bg-BG" sz="1800" b="0" strike="noStrike" spc="-1" dirty="0">
              <a:solidFill>
                <a:schemeClr val="bg1"/>
              </a:solidFill>
              <a:latin typeface="Arial"/>
            </a:endParaRPr>
          </a:p>
          <a:p>
            <a:r>
              <a:rPr lang="bg-BG" sz="1800" b="0" strike="noStrike" spc="-1" dirty="0">
                <a:solidFill>
                  <a:schemeClr val="bg1"/>
                </a:solidFill>
                <a:latin typeface="Arial"/>
              </a:rPr>
              <a:t>- По- късо време (по- малък коефициент на запълване) – по слабо „виждаме“ светодиода да излъчва.</a:t>
            </a:r>
          </a:p>
          <a:p>
            <a:endParaRPr lang="bg-BG" sz="18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PWM (ШИМ) и Ардуино</a:t>
            </a:r>
            <a:endParaRPr lang="bg-BG" sz="4000" b="0" strike="noStrike" spc="-1">
              <a:latin typeface="Arial"/>
            </a:endParaRPr>
          </a:p>
        </p:txBody>
      </p:sp>
      <p:sp>
        <p:nvSpPr>
          <p:cNvPr id="213"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14" name="TextShape 3"/>
          <p:cNvSpPr txBox="1"/>
          <p:nvPr/>
        </p:nvSpPr>
        <p:spPr>
          <a:xfrm>
            <a:off x="1188720" y="1463040"/>
            <a:ext cx="775080" cy="1321985"/>
          </a:xfrm>
          <a:prstGeom prst="rect">
            <a:avLst/>
          </a:prstGeom>
          <a:noFill/>
          <a:ln>
            <a:noFill/>
          </a:ln>
        </p:spPr>
        <p:txBody>
          <a:bodyPr lIns="90000" tIns="45000" rIns="90000" bIns="45000">
            <a:spAutoFit/>
          </a:bodyPr>
          <a:lstStyle/>
          <a:p>
            <a:r>
              <a:rPr lang="bg-BG" sz="8000" b="1" strike="noStrike" spc="-1" dirty="0">
                <a:solidFill>
                  <a:schemeClr val="bg1"/>
                </a:solidFill>
                <a:latin typeface="Arial"/>
              </a:rPr>
              <a:t>~</a:t>
            </a:r>
          </a:p>
        </p:txBody>
      </p:sp>
      <p:sp>
        <p:nvSpPr>
          <p:cNvPr id="215" name="TextShape 4"/>
          <p:cNvSpPr txBox="1"/>
          <p:nvPr/>
        </p:nvSpPr>
        <p:spPr>
          <a:xfrm>
            <a:off x="101520" y="6400800"/>
            <a:ext cx="4221000" cy="367878"/>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https://www.arduino.cc/en/Tutorial/PWM</a:t>
            </a:r>
          </a:p>
        </p:txBody>
      </p:sp>
      <p:pic>
        <p:nvPicPr>
          <p:cNvPr id="216" name="Picture 215"/>
          <p:cNvPicPr/>
          <p:nvPr/>
        </p:nvPicPr>
        <p:blipFill>
          <a:blip r:embed="rId2"/>
          <a:stretch/>
        </p:blipFill>
        <p:spPr>
          <a:xfrm>
            <a:off x="4297680" y="1005840"/>
            <a:ext cx="7406640" cy="51717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PWM (ШИМ) и Ардуино</a:t>
            </a:r>
            <a:endParaRPr lang="bg-BG" sz="4000" b="0" strike="noStrike" spc="-1">
              <a:latin typeface="Arial"/>
            </a:endParaRPr>
          </a:p>
        </p:txBody>
      </p:sp>
      <p:sp>
        <p:nvSpPr>
          <p:cNvPr id="218"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19" name="TextShape 3"/>
          <p:cNvSpPr txBox="1"/>
          <p:nvPr/>
        </p:nvSpPr>
        <p:spPr>
          <a:xfrm>
            <a:off x="457200" y="1645920"/>
            <a:ext cx="11430000" cy="3968864"/>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analogWrite(pin, value)</a:t>
            </a:r>
          </a:p>
          <a:p>
            <a:endParaRPr lang="bg-BG" sz="1800" b="0" strike="noStrike" spc="-1" dirty="0">
              <a:solidFill>
                <a:schemeClr val="bg1"/>
              </a:solidFill>
              <a:latin typeface="Arial"/>
            </a:endParaRPr>
          </a:p>
          <a:p>
            <a:endParaRPr lang="bg-BG" sz="1800" b="0" strike="noStrike" spc="-1" dirty="0">
              <a:solidFill>
                <a:schemeClr val="bg1"/>
              </a:solidFill>
              <a:latin typeface="Arial"/>
            </a:endParaRPr>
          </a:p>
          <a:p>
            <a:endParaRPr lang="bg-BG" sz="1800" b="0" strike="noStrike" spc="-1" dirty="0">
              <a:solidFill>
                <a:schemeClr val="bg1"/>
              </a:solidFill>
              <a:latin typeface="Arial"/>
            </a:endParaRPr>
          </a:p>
          <a:p>
            <a:r>
              <a:rPr lang="bg-BG" sz="1800" b="0" strike="noStrike" spc="-1" dirty="0">
                <a:solidFill>
                  <a:schemeClr val="bg1"/>
                </a:solidFill>
                <a:latin typeface="Arial"/>
              </a:rPr>
              <a:t>pin: 		номер на пин за PWM (~) 	: int</a:t>
            </a:r>
          </a:p>
          <a:p>
            <a:r>
              <a:rPr lang="bg-BG" sz="1800" b="0" strike="noStrike" spc="-1" dirty="0">
                <a:solidFill>
                  <a:schemeClr val="bg1"/>
                </a:solidFill>
                <a:latin typeface="Arial"/>
              </a:rPr>
              <a:t>value: 	коефициент на запълване	: int</a:t>
            </a:r>
          </a:p>
          <a:p>
            <a:r>
              <a:rPr lang="bg-BG" sz="1800" b="0" strike="noStrike" spc="-1" dirty="0">
                <a:solidFill>
                  <a:schemeClr val="bg1"/>
                </a:solidFill>
                <a:latin typeface="Arial"/>
                <a:ea typeface="Noto Sans CJK SC Regular"/>
              </a:rPr>
              <a:t>			</a:t>
            </a:r>
            <a:r>
              <a:rPr lang="bg-BG" sz="1800" b="0" strike="noStrike" spc="-1" dirty="0">
                <a:solidFill>
                  <a:schemeClr val="bg1"/>
                </a:solidFill>
                <a:latin typeface="Arial"/>
              </a:rPr>
              <a:t>минимална стойност: 	     0  	- напълно изключен</a:t>
            </a:r>
          </a:p>
          <a:p>
            <a:r>
              <a:rPr lang="bg-BG" sz="1800" b="0" strike="noStrike" spc="-1" dirty="0">
                <a:solidFill>
                  <a:schemeClr val="bg1"/>
                </a:solidFill>
                <a:latin typeface="Arial"/>
                <a:ea typeface="Noto Sans CJK SC Regular"/>
              </a:rPr>
              <a:t>			макс</a:t>
            </a:r>
            <a:r>
              <a:rPr lang="bg-BG" sz="1800" b="0" strike="noStrike" spc="-1" dirty="0">
                <a:solidFill>
                  <a:schemeClr val="bg1"/>
                </a:solidFill>
                <a:latin typeface="Arial"/>
              </a:rPr>
              <a:t>имална стойност:	255 		- напълно включен</a:t>
            </a:r>
          </a:p>
          <a:p>
            <a:endParaRPr lang="bg-BG" sz="1800" b="0" strike="noStrike" spc="-1" dirty="0">
              <a:solidFill>
                <a:schemeClr val="bg1"/>
              </a:solidFill>
              <a:latin typeface="Arial"/>
            </a:endParaRPr>
          </a:p>
          <a:p>
            <a:endParaRPr lang="bg-BG" sz="1800" b="0" strike="noStrike" spc="-1" dirty="0">
              <a:solidFill>
                <a:schemeClr val="bg1"/>
              </a:solidFill>
              <a:latin typeface="Arial"/>
            </a:endParaRPr>
          </a:p>
          <a:p>
            <a:r>
              <a:rPr lang="bg-BG" sz="1800" b="0" strike="noStrike" spc="-1" dirty="0">
                <a:solidFill>
                  <a:schemeClr val="bg1"/>
                </a:solidFill>
                <a:latin typeface="Arial"/>
              </a:rPr>
              <a:t>Забележка: пинове 5 и 6 могат да светят по- ярко, сравнено с останалите PWM пинове, поради вътрешната архитектура на процесора. Това явление е по- силно изразено при ниски коефициенти на запълване – светодиодът може да не бъде напълно „изгасен“. </a:t>
            </a:r>
          </a:p>
          <a:p>
            <a:endParaRPr lang="bg-BG" sz="18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За какво още?</a:t>
            </a:r>
            <a:endParaRPr lang="bg-BG" sz="4000" b="0" strike="noStrike" spc="-1">
              <a:latin typeface="Arial"/>
            </a:endParaRPr>
          </a:p>
        </p:txBody>
      </p:sp>
      <p:sp>
        <p:nvSpPr>
          <p:cNvPr id="221"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22" name="TextShape 3"/>
          <p:cNvSpPr txBox="1"/>
          <p:nvPr/>
        </p:nvSpPr>
        <p:spPr>
          <a:xfrm>
            <a:off x="457200" y="1645920"/>
            <a:ext cx="11430000" cy="2394000"/>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ШИМ намира широко приложение при управлението на различен вид периферия:</a:t>
            </a:r>
          </a:p>
          <a:p>
            <a:endParaRPr lang="bg-BG" sz="1800" b="0" strike="noStrike" spc="-1" dirty="0">
              <a:solidFill>
                <a:schemeClr val="bg1"/>
              </a:solidFill>
              <a:latin typeface="Arial"/>
            </a:endParaRPr>
          </a:p>
          <a:p>
            <a:r>
              <a:rPr lang="bg-BG" sz="1800" b="0" strike="noStrike" spc="-1" dirty="0">
                <a:solidFill>
                  <a:schemeClr val="bg1"/>
                </a:solidFill>
                <a:latin typeface="Arial"/>
              </a:rPr>
              <a:t>	- С ШИМ се управлява скоростта (оборотите) на въртене на електромотор;</a:t>
            </a:r>
          </a:p>
          <a:p>
            <a:r>
              <a:rPr lang="bg-BG" sz="1800" b="0" strike="noStrike" spc="-1" dirty="0">
                <a:solidFill>
                  <a:schemeClr val="bg1"/>
                </a:solidFill>
                <a:latin typeface="Arial"/>
              </a:rPr>
              <a:t>	- С ШИМ се управлява количеството топлина – температурата за загряване / охлаждане – ел. Печка;</a:t>
            </a:r>
          </a:p>
          <a:p>
            <a:r>
              <a:rPr lang="bg-BG" sz="1800" b="0" strike="noStrike" spc="-1" dirty="0">
                <a:solidFill>
                  <a:schemeClr val="bg1"/>
                </a:solidFill>
                <a:latin typeface="Arial"/>
              </a:rPr>
              <a:t>	- С ШИМ се управлява ъгълът на отклонение на СЕРВО двигател;</a:t>
            </a:r>
          </a:p>
          <a:p>
            <a:r>
              <a:rPr lang="bg-BG" sz="1800" b="0" strike="noStrike" spc="-1" dirty="0">
                <a:solidFill>
                  <a:schemeClr val="bg1"/>
                </a:solidFill>
                <a:latin typeface="Arial"/>
              </a:rPr>
              <a:t>	- С ШИМ се управлява цветът на RGB светодиод;</a:t>
            </a:r>
          </a:p>
          <a:p>
            <a:endParaRPr lang="bg-BG" sz="18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1529280" y="6400800"/>
            <a:ext cx="10481760" cy="36288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oAutofit/>
          </a:bodyPr>
          <a:lstStyle/>
          <a:p>
            <a:pPr algn="r">
              <a:lnSpc>
                <a:spcPct val="100000"/>
              </a:lnSpc>
            </a:pPr>
            <a:r>
              <a:rPr lang="bg-BG" sz="1800" b="0" u="sng" strike="noStrike" spc="-1">
                <a:solidFill>
                  <a:srgbClr val="0000FF"/>
                </a:solidFill>
                <a:uFill>
                  <a:solidFill>
                    <a:srgbClr val="FFFFFF"/>
                  </a:solidFill>
                </a:uFill>
                <a:latin typeface="Calibri"/>
                <a:hlinkClick r:id="rId3"/>
              </a:rPr>
              <a:t>https://it-kariera.mon.bg/e-learning/</a:t>
            </a:r>
            <a:endParaRPr lang="bg-BG" sz="1800" b="0" strike="noStrike" spc="-1">
              <a:latin typeface="Arial"/>
            </a:endParaRPr>
          </a:p>
        </p:txBody>
      </p:sp>
      <p:sp>
        <p:nvSpPr>
          <p:cNvPr id="224" name="CustomShape 2"/>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Вградени системи</a:t>
            </a:r>
            <a:endParaRPr lang="bg-BG" sz="4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A106F784-91CA-47D8-8AD1-513664407ED4}" type="slidenum">
              <a:rPr lang="bg-BG" sz="1000" b="0" strike="noStrike" spc="-1">
                <a:solidFill>
                  <a:srgbClr val="FFFFFF"/>
                </a:solidFill>
                <a:latin typeface="Calibri"/>
              </a:rPr>
              <a:t>15</a:t>
            </a:fld>
            <a:endParaRPr lang="bg-BG" sz="1000" b="0" strike="noStrike" spc="-1">
              <a:latin typeface="Arial"/>
            </a:endParaRPr>
          </a:p>
        </p:txBody>
      </p:sp>
      <p:sp>
        <p:nvSpPr>
          <p:cNvPr id="226" name="CustomShape 2"/>
          <p:cNvSpPr/>
          <p:nvPr/>
        </p:nvSpPr>
        <p:spPr>
          <a:xfrm>
            <a:off x="190440" y="1012320"/>
            <a:ext cx="11804040" cy="556956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buClr>
                <a:srgbClr val="F2B254"/>
              </a:buClr>
              <a:buFont typeface="Wingdings" charset="2"/>
              <a:buChar char=""/>
            </a:pPr>
            <a:r>
              <a:rPr lang="bg-BG" sz="3200" b="0" strike="noStrike" spc="-1">
                <a:solidFill>
                  <a:srgbClr val="FFFFFF"/>
                </a:solidFill>
                <a:latin typeface="Calibri"/>
              </a:rPr>
              <a:t>Що в PWM;</a:t>
            </a:r>
            <a:endParaRPr lang="bg-BG" sz="3200" b="0" strike="noStrike" spc="-1">
              <a:latin typeface="Arial"/>
            </a:endParaRPr>
          </a:p>
          <a:p>
            <a:pPr marL="304920" indent="-304200">
              <a:lnSpc>
                <a:spcPct val="100000"/>
              </a:lnSpc>
              <a:buClr>
                <a:srgbClr val="F2B254"/>
              </a:buClr>
              <a:buFont typeface="Wingdings" charset="2"/>
              <a:buChar char=""/>
            </a:pPr>
            <a:r>
              <a:rPr lang="bg-BG" sz="3200" b="0" strike="noStrike" spc="-1">
                <a:solidFill>
                  <a:srgbClr val="FFFFFF"/>
                </a:solidFill>
                <a:latin typeface="Calibri"/>
              </a:rPr>
              <a:t>Инерция на зрението;</a:t>
            </a:r>
            <a:endParaRPr lang="bg-BG" sz="3200" b="0" strike="noStrike" spc="-1">
              <a:latin typeface="Arial"/>
            </a:endParaRPr>
          </a:p>
          <a:p>
            <a:pPr marL="304920" indent="-304200">
              <a:lnSpc>
                <a:spcPct val="100000"/>
              </a:lnSpc>
              <a:buClr>
                <a:srgbClr val="F2B254"/>
              </a:buClr>
              <a:buFont typeface="Wingdings" charset="2"/>
              <a:buChar char=""/>
            </a:pPr>
            <a:r>
              <a:rPr lang="bg-BG" sz="3200" b="0" strike="noStrike" spc="-1">
                <a:solidFill>
                  <a:srgbClr val="FFFFFF"/>
                </a:solidFill>
                <a:latin typeface="Calibri"/>
              </a:rPr>
              <a:t>Затъвмняване на светодиод;</a:t>
            </a:r>
            <a:endParaRPr lang="bg-BG" sz="3200" b="0" strike="noStrike" spc="-1">
              <a:latin typeface="Arial"/>
            </a:endParaRPr>
          </a:p>
          <a:p>
            <a:pPr marL="304920" indent="-304200">
              <a:lnSpc>
                <a:spcPct val="100000"/>
              </a:lnSpc>
              <a:buClr>
                <a:srgbClr val="F2B254"/>
              </a:buClr>
              <a:buFont typeface="Wingdings" charset="2"/>
              <a:buChar char=""/>
            </a:pPr>
            <a:r>
              <a:rPr lang="bg-BG" sz="3200" b="0" strike="noStrike" spc="-1">
                <a:solidFill>
                  <a:srgbClr val="FFFFFF"/>
                </a:solidFill>
                <a:latin typeface="Calibri"/>
              </a:rPr>
              <a:t>Работа с трицветни светодиоди;</a:t>
            </a:r>
            <a:endParaRPr lang="bg-BG" sz="3200" b="0" strike="noStrike" spc="-1">
              <a:latin typeface="Arial"/>
            </a:endParaRPr>
          </a:p>
          <a:p>
            <a:pPr marL="304920" indent="-304200">
              <a:lnSpc>
                <a:spcPct val="100000"/>
              </a:lnSpc>
              <a:buClr>
                <a:srgbClr val="F2B254"/>
              </a:buClr>
              <a:buFont typeface="Wingdings" charset="2"/>
              <a:buChar char=""/>
            </a:pPr>
            <a:endParaRPr lang="bg-BG" sz="3200" b="0" strike="noStrike" spc="-1">
              <a:latin typeface="Arial"/>
            </a:endParaRPr>
          </a:p>
        </p:txBody>
      </p:sp>
      <p:sp>
        <p:nvSpPr>
          <p:cNvPr id="227" name="CustomShape 3"/>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Какво научихме днес?</a:t>
            </a:r>
            <a:endParaRPr lang="bg-BG" sz="4000" b="0" strike="noStrike" spc="-1">
              <a:latin typeface="Arial"/>
            </a:endParaRPr>
          </a:p>
        </p:txBody>
      </p:sp>
      <p:pic>
        <p:nvPicPr>
          <p:cNvPr id="228" name="Picture 2"/>
          <p:cNvPicPr/>
          <p:nvPr/>
        </p:nvPicPr>
        <p:blipFill>
          <a:blip r:embed="rId3"/>
          <a:stretch/>
        </p:blipFill>
        <p:spPr>
          <a:xfrm>
            <a:off x="8859600" y="1676520"/>
            <a:ext cx="2873160" cy="24580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2FC42193-4CD4-40D7-929D-A7154E49447D}" type="slidenum">
              <a:rPr lang="bg-BG" sz="1000" b="0" strike="noStrike" spc="-1">
                <a:solidFill>
                  <a:srgbClr val="FFFFFF"/>
                </a:solidFill>
                <a:latin typeface="Calibri"/>
              </a:rPr>
              <a:t>16</a:t>
            </a:fld>
            <a:endParaRPr lang="bg-BG" sz="1000" b="0" strike="noStrike" spc="-1">
              <a:latin typeface="Arial"/>
            </a:endParaRPr>
          </a:p>
        </p:txBody>
      </p:sp>
      <p:sp>
        <p:nvSpPr>
          <p:cNvPr id="230" name="CustomShape 2"/>
          <p:cNvSpPr/>
          <p:nvPr/>
        </p:nvSpPr>
        <p:spPr>
          <a:xfrm>
            <a:off x="190440" y="1151280"/>
            <a:ext cx="11804040" cy="556956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buClr>
                <a:srgbClr val="F2B254"/>
              </a:buClr>
              <a:buFont typeface="Wingdings" charset="2"/>
              <a:buChar char=""/>
            </a:pPr>
            <a:r>
              <a:rPr lang="bg-BG" sz="3400" b="0" strike="noStrike" spc="-1">
                <a:solidFill>
                  <a:srgbClr val="FFFFFF"/>
                </a:solidFill>
                <a:latin typeface="Calibri"/>
              </a:rPr>
              <a:t>Настоящият курс (слайдове, примери, видео, задачи и др.) се разпространяват под свободен лиценз "</a:t>
            </a:r>
            <a:r>
              <a:rPr lang="bg-BG" sz="3400" b="0" u="sng" strike="noStrike" spc="-1">
                <a:solidFill>
                  <a:srgbClr val="0000FF"/>
                </a:solidFill>
                <a:uFill>
                  <a:solidFill>
                    <a:srgbClr val="FFFFFF"/>
                  </a:solidFill>
                </a:uFill>
                <a:latin typeface="Calibri"/>
                <a:hlinkClick r:id="rId3"/>
              </a:rPr>
              <a:t>Creative Commons </a:t>
            </a:r>
            <a:r>
              <a:rPr lang="bg-BG" sz="3400" b="0" u="sng" strike="noStrike" spc="-1">
                <a:solidFill>
                  <a:srgbClr val="0000FF"/>
                </a:solidFill>
                <a:uFill>
                  <a:solidFill>
                    <a:srgbClr val="FFFFFF"/>
                  </a:solidFill>
                </a:uFill>
                <a:latin typeface="Calibri"/>
                <a:hlinkClick r:id="rId3"/>
              </a:rPr>
              <a:t>Attribution-NonCommercial-ShareAlike</a:t>
            </a:r>
            <a:r>
              <a:rPr lang="bg-BG" sz="3400" b="0" u="sng" strike="noStrike" spc="-1">
                <a:solidFill>
                  <a:srgbClr val="0000FF"/>
                </a:solidFill>
                <a:uFill>
                  <a:solidFill>
                    <a:srgbClr val="FFFFFF"/>
                  </a:solidFill>
                </a:uFill>
                <a:latin typeface="Calibri"/>
                <a:hlinkClick r:id="rId3"/>
              </a:rPr>
              <a:t> 4.0 International</a:t>
            </a:r>
            <a:r>
              <a:rPr lang="bg-BG" sz="3400" b="0" strike="noStrike" spc="-1">
                <a:solidFill>
                  <a:srgbClr val="FFFFFF"/>
                </a:solidFill>
                <a:latin typeface="Calibri"/>
              </a:rPr>
              <a:t>"</a:t>
            </a:r>
            <a:endParaRPr lang="bg-BG" sz="3400" b="0" strike="noStrike" spc="-1">
              <a:latin typeface="Arial"/>
            </a:endParaRPr>
          </a:p>
          <a:p>
            <a:pPr>
              <a:lnSpc>
                <a:spcPct val="100000"/>
              </a:lnSpc>
            </a:pPr>
            <a:endParaRPr lang="bg-BG" sz="3400" b="0" strike="noStrike" spc="-1">
              <a:latin typeface="Arial"/>
            </a:endParaRPr>
          </a:p>
          <a:p>
            <a:pPr>
              <a:lnSpc>
                <a:spcPct val="100000"/>
              </a:lnSpc>
            </a:pPr>
            <a:endParaRPr lang="bg-BG" sz="3400" b="0" strike="noStrike" spc="-1">
              <a:latin typeface="Arial"/>
            </a:endParaRPr>
          </a:p>
          <a:p>
            <a:pPr>
              <a:lnSpc>
                <a:spcPct val="100000"/>
              </a:lnSpc>
            </a:pPr>
            <a:endParaRPr lang="bg-BG" sz="3400" b="0" strike="noStrike" spc="-1">
              <a:latin typeface="Arial"/>
            </a:endParaRPr>
          </a:p>
        </p:txBody>
      </p:sp>
      <p:sp>
        <p:nvSpPr>
          <p:cNvPr id="231" name="CustomShape 3"/>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Лиценз</a:t>
            </a:r>
            <a:endParaRPr lang="bg-BG" sz="4000" b="0" strike="noStrike" spc="-1">
              <a:latin typeface="Arial"/>
            </a:endParaRPr>
          </a:p>
        </p:txBody>
      </p:sp>
      <p:pic>
        <p:nvPicPr>
          <p:cNvPr id="232" name="Picture 4"/>
          <p:cNvPicPr/>
          <p:nvPr/>
        </p:nvPicPr>
        <p:blipFill>
          <a:blip r:embed="rId4"/>
          <a:stretch/>
        </p:blipFill>
        <p:spPr>
          <a:xfrm>
            <a:off x="4507560" y="3462480"/>
            <a:ext cx="3170160" cy="1108800"/>
          </a:xfrm>
          <a:prstGeom prst="rect">
            <a:avLst/>
          </a:prstGeom>
          <a:ln>
            <a:solidFill>
              <a:srgbClr val="953735"/>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189360" y="41400"/>
            <a:ext cx="5053320" cy="110988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Съдържание</a:t>
            </a:r>
            <a:endParaRPr lang="bg-BG" sz="4000" b="0" strike="noStrike" spc="-1">
              <a:latin typeface="Arial"/>
            </a:endParaRPr>
          </a:p>
        </p:txBody>
      </p:sp>
      <p:sp>
        <p:nvSpPr>
          <p:cNvPr id="177" name="CustomShape 2"/>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373B632D-6548-4897-A498-42FC21F1B57F}" type="slidenum">
              <a:rPr lang="bg-BG" sz="1000" b="0" strike="noStrike" spc="-1">
                <a:solidFill>
                  <a:srgbClr val="FFFFFF"/>
                </a:solidFill>
                <a:latin typeface="Calibri"/>
              </a:rPr>
              <a:t>2</a:t>
            </a:fld>
            <a:endParaRPr lang="bg-BG" sz="1000" b="0" strike="noStrike" spc="-1">
              <a:latin typeface="Arial"/>
            </a:endParaRPr>
          </a:p>
        </p:txBody>
      </p:sp>
      <p:sp>
        <p:nvSpPr>
          <p:cNvPr id="178" name="CustomShape 3"/>
          <p:cNvSpPr/>
          <p:nvPr/>
        </p:nvSpPr>
        <p:spPr>
          <a:xfrm>
            <a:off x="190440" y="1191600"/>
            <a:ext cx="9941760" cy="5529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Запознаване с проблема;</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Инертност на зрението;</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Структура на правоъгълен импулс;</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Процент на запълване;</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Ардуино и PWM;</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Приложение;</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Задачи;</a:t>
            </a:r>
            <a:endParaRPr lang="bg-BG" sz="3400" b="0" strike="noStrike" spc="-1">
              <a:latin typeface="Arial"/>
            </a:endParaRPr>
          </a:p>
        </p:txBody>
      </p:sp>
      <p:pic>
        <p:nvPicPr>
          <p:cNvPr id="179" name="Picture 2"/>
          <p:cNvPicPr/>
          <p:nvPr/>
        </p:nvPicPr>
        <p:blipFill>
          <a:blip r:embed="rId2"/>
          <a:stretch/>
        </p:blipFill>
        <p:spPr>
          <a:xfrm>
            <a:off x="8609040" y="2822040"/>
            <a:ext cx="3405960" cy="35150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Какво се опитваме да решим?</a:t>
            </a:r>
            <a:endParaRPr lang="bg-BG" sz="4000" b="0" strike="noStrike" spc="-1">
              <a:latin typeface="Arial"/>
            </a:endParaRPr>
          </a:p>
        </p:txBody>
      </p:sp>
      <p:sp>
        <p:nvSpPr>
          <p:cNvPr id="181"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182" name="TextShape 3"/>
          <p:cNvSpPr txBox="1"/>
          <p:nvPr/>
        </p:nvSpPr>
        <p:spPr>
          <a:xfrm>
            <a:off x="365760" y="1228680"/>
            <a:ext cx="9509760" cy="1014209"/>
          </a:xfrm>
          <a:prstGeom prst="rect">
            <a:avLst/>
          </a:prstGeom>
          <a:noFill/>
          <a:ln>
            <a:noFill/>
          </a:ln>
        </p:spPr>
        <p:txBody>
          <a:bodyPr lIns="90000" tIns="45000" rIns="90000" bIns="45000">
            <a:spAutoFit/>
          </a:bodyPr>
          <a:lstStyle/>
          <a:p>
            <a:r>
              <a:rPr lang="bg-BG" sz="2000" b="0" strike="noStrike" spc="-1" dirty="0">
                <a:solidFill>
                  <a:schemeClr val="bg1"/>
                </a:solidFill>
                <a:latin typeface="Arial"/>
              </a:rPr>
              <a:t>Да променим яркостта на светлината, излъчвана от един светодиод.</a:t>
            </a:r>
          </a:p>
          <a:p>
            <a:endParaRPr lang="bg-BG" sz="2000" b="0" strike="noStrike" spc="-1" dirty="0">
              <a:solidFill>
                <a:schemeClr val="bg1"/>
              </a:solidFill>
              <a:latin typeface="Arial"/>
            </a:endParaRPr>
          </a:p>
          <a:p>
            <a:r>
              <a:rPr lang="bg-BG" sz="2000" b="0" strike="noStrike" spc="-1" dirty="0">
                <a:solidFill>
                  <a:schemeClr val="bg1"/>
                </a:solidFill>
                <a:latin typeface="Arial"/>
              </a:rPr>
              <a:t>Защо е важно това? Къде се използва?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Какво се опитваме да решим?</a:t>
            </a:r>
            <a:endParaRPr lang="bg-BG" sz="4000" b="0" strike="noStrike" spc="-1">
              <a:latin typeface="Arial"/>
            </a:endParaRPr>
          </a:p>
        </p:txBody>
      </p:sp>
      <p:sp>
        <p:nvSpPr>
          <p:cNvPr id="184"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185" name="TextShape 3"/>
          <p:cNvSpPr txBox="1"/>
          <p:nvPr/>
        </p:nvSpPr>
        <p:spPr>
          <a:xfrm>
            <a:off x="365760" y="1228680"/>
            <a:ext cx="9509760" cy="2630036"/>
          </a:xfrm>
          <a:prstGeom prst="rect">
            <a:avLst/>
          </a:prstGeom>
          <a:noFill/>
          <a:ln>
            <a:noFill/>
          </a:ln>
        </p:spPr>
        <p:txBody>
          <a:bodyPr lIns="90000" tIns="45000" rIns="90000" bIns="45000">
            <a:spAutoFit/>
          </a:bodyPr>
          <a:lstStyle/>
          <a:p>
            <a:r>
              <a:rPr lang="bg-BG" sz="1500" b="0" strike="noStrike" spc="-1" dirty="0">
                <a:solidFill>
                  <a:schemeClr val="bg1"/>
                </a:solidFill>
                <a:latin typeface="Arial"/>
              </a:rPr>
              <a:t>Да променим яркостта на светлината, излъчвана от един светодиод.</a:t>
            </a:r>
          </a:p>
          <a:p>
            <a:endParaRPr lang="bg-BG" sz="1500" b="0" strike="noStrike" spc="-1" dirty="0">
              <a:solidFill>
                <a:schemeClr val="bg1"/>
              </a:solidFill>
              <a:latin typeface="Arial"/>
            </a:endParaRPr>
          </a:p>
          <a:p>
            <a:r>
              <a:rPr lang="bg-BG" sz="1500" b="0" strike="noStrike" spc="-1" dirty="0">
                <a:solidFill>
                  <a:schemeClr val="bg1"/>
                </a:solidFill>
                <a:latin typeface="Arial"/>
                <a:ea typeface="Noto Sans CJK SC Regular"/>
              </a:rPr>
              <a:t>Защо е важно това? </a:t>
            </a:r>
            <a:r>
              <a:rPr lang="bg-BG" sz="1500" b="0" strike="noStrike" spc="-1" dirty="0">
                <a:solidFill>
                  <a:schemeClr val="bg1"/>
                </a:solidFill>
                <a:latin typeface="Arial"/>
              </a:rPr>
              <a:t>Къде се използва?</a:t>
            </a:r>
          </a:p>
          <a:p>
            <a:endParaRPr lang="bg-BG" sz="1500" b="0" strike="noStrike" spc="-1" dirty="0">
              <a:solidFill>
                <a:schemeClr val="bg1"/>
              </a:solidFill>
              <a:latin typeface="Arial"/>
            </a:endParaRPr>
          </a:p>
          <a:p>
            <a:r>
              <a:rPr lang="bg-BG" sz="1500" b="0" strike="noStrike" spc="-1" dirty="0">
                <a:solidFill>
                  <a:schemeClr val="bg1"/>
                </a:solidFill>
                <a:latin typeface="Arial"/>
              </a:rPr>
              <a:t>LCD телевизор    		 – за управление на яркостта на картината.</a:t>
            </a:r>
          </a:p>
          <a:p>
            <a:endParaRPr lang="bg-BG" sz="1500" b="0" strike="noStrike" spc="-1" dirty="0">
              <a:solidFill>
                <a:schemeClr val="bg1"/>
              </a:solidFill>
              <a:latin typeface="Arial"/>
            </a:endParaRPr>
          </a:p>
          <a:p>
            <a:r>
              <a:rPr lang="bg-BG" sz="1500" b="0" strike="noStrike" spc="-1" dirty="0">
                <a:solidFill>
                  <a:schemeClr val="bg1"/>
                </a:solidFill>
                <a:latin typeface="Arial"/>
                <a:ea typeface="Noto Sans CJK SC Regular"/>
              </a:rPr>
              <a:t>LCD екран на телефон </a:t>
            </a:r>
            <a:r>
              <a:rPr lang="bg-BG" sz="1500" b="0" strike="noStrike" spc="-1" dirty="0">
                <a:solidFill>
                  <a:schemeClr val="bg1"/>
                </a:solidFill>
                <a:latin typeface="Arial"/>
              </a:rPr>
              <a:t>– за управление на яркостта на картината.</a:t>
            </a:r>
          </a:p>
          <a:p>
            <a:endParaRPr lang="bg-BG" sz="1500" b="0" strike="noStrike" spc="-1" dirty="0">
              <a:solidFill>
                <a:schemeClr val="bg1"/>
              </a:solidFill>
              <a:latin typeface="Arial"/>
            </a:endParaRPr>
          </a:p>
          <a:p>
            <a:r>
              <a:rPr lang="bg-BG" sz="1500" b="0" strike="noStrike" spc="-1" dirty="0">
                <a:solidFill>
                  <a:schemeClr val="bg1"/>
                </a:solidFill>
                <a:latin typeface="Arial"/>
              </a:rPr>
              <a:t>OLED / AMOLED / SuperAMOLED  - изобразяване на цветове / промяна на яркост.</a:t>
            </a:r>
          </a:p>
          <a:p>
            <a:endParaRPr lang="bg-BG" sz="1500" b="0" strike="noStrike" spc="-1" dirty="0">
              <a:solidFill>
                <a:schemeClr val="bg1"/>
              </a:solidFill>
              <a:latin typeface="Arial"/>
            </a:endParaRPr>
          </a:p>
          <a:p>
            <a:r>
              <a:rPr lang="bg-BG" sz="1500" b="0" strike="noStrike" spc="-1" dirty="0">
                <a:solidFill>
                  <a:schemeClr val="bg1"/>
                </a:solidFill>
                <a:latin typeface="Arial"/>
              </a:rPr>
              <a:t>LED дисплейни пана - изобразяване на цветове / промяна на яркост и контраст.</a:t>
            </a:r>
          </a:p>
        </p:txBody>
      </p:sp>
      <p:pic>
        <p:nvPicPr>
          <p:cNvPr id="186" name="Picture 185"/>
          <p:cNvPicPr/>
          <p:nvPr/>
        </p:nvPicPr>
        <p:blipFill>
          <a:blip r:embed="rId2"/>
          <a:stretch/>
        </p:blipFill>
        <p:spPr>
          <a:xfrm>
            <a:off x="457200" y="3746160"/>
            <a:ext cx="3471480" cy="3020400"/>
          </a:xfrm>
          <a:prstGeom prst="rect">
            <a:avLst/>
          </a:prstGeom>
          <a:ln>
            <a:noFill/>
          </a:ln>
        </p:spPr>
      </p:pic>
      <p:pic>
        <p:nvPicPr>
          <p:cNvPr id="187" name="Picture 186"/>
          <p:cNvPicPr/>
          <p:nvPr/>
        </p:nvPicPr>
        <p:blipFill>
          <a:blip r:embed="rId3"/>
          <a:stretch/>
        </p:blipFill>
        <p:spPr>
          <a:xfrm>
            <a:off x="6696360" y="3749040"/>
            <a:ext cx="5282280" cy="2971800"/>
          </a:xfrm>
          <a:prstGeom prst="rect">
            <a:avLst/>
          </a:prstGeom>
          <a:ln>
            <a:noFill/>
          </a:ln>
        </p:spPr>
      </p:pic>
      <p:pic>
        <p:nvPicPr>
          <p:cNvPr id="188" name="Picture 187"/>
          <p:cNvPicPr/>
          <p:nvPr/>
        </p:nvPicPr>
        <p:blipFill>
          <a:blip r:embed="rId4"/>
          <a:stretch/>
        </p:blipFill>
        <p:spPr>
          <a:xfrm>
            <a:off x="8091720" y="880200"/>
            <a:ext cx="3886920" cy="25945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 виждаме?</a:t>
            </a:r>
            <a:endParaRPr lang="bg-BG" sz="4000" b="0" strike="noStrike" spc="-1">
              <a:latin typeface="Arial"/>
            </a:endParaRPr>
          </a:p>
        </p:txBody>
      </p:sp>
      <p:sp>
        <p:nvSpPr>
          <p:cNvPr id="190"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191" name="Picture 190"/>
          <p:cNvPicPr/>
          <p:nvPr/>
        </p:nvPicPr>
        <p:blipFill>
          <a:blip r:embed="rId2"/>
          <a:stretch/>
        </p:blipFill>
        <p:spPr>
          <a:xfrm>
            <a:off x="3383280" y="1463040"/>
            <a:ext cx="5669280" cy="47077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188640" y="-365760"/>
            <a:ext cx="11607120" cy="15163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ea typeface="Noto Sans CJK SC Regular"/>
              </a:rPr>
              <a:t>Как виждаме цветно? Трихромия?</a:t>
            </a:r>
            <a:endParaRPr lang="bg-BG" sz="4000" b="0" strike="noStrike" spc="-1">
              <a:latin typeface="Arial"/>
            </a:endParaRPr>
          </a:p>
        </p:txBody>
      </p:sp>
      <p:sp>
        <p:nvSpPr>
          <p:cNvPr id="193"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194" name="TextShape 3"/>
          <p:cNvSpPr txBox="1"/>
          <p:nvPr/>
        </p:nvSpPr>
        <p:spPr>
          <a:xfrm>
            <a:off x="101520" y="6419880"/>
            <a:ext cx="5676120" cy="367878"/>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https://amara.org/sr/videos/kL9O4IOCtVcz/bg/166939/</a:t>
            </a:r>
          </a:p>
        </p:txBody>
      </p:sp>
      <p:pic>
        <p:nvPicPr>
          <p:cNvPr id="195" name="Picture 194"/>
          <p:cNvPicPr/>
          <p:nvPr/>
        </p:nvPicPr>
        <p:blipFill>
          <a:blip r:embed="rId2"/>
          <a:stretch/>
        </p:blipFill>
        <p:spPr>
          <a:xfrm>
            <a:off x="188640" y="962280"/>
            <a:ext cx="7361280" cy="5347080"/>
          </a:xfrm>
          <a:prstGeom prst="rect">
            <a:avLst/>
          </a:prstGeom>
          <a:ln>
            <a:noFill/>
          </a:ln>
        </p:spPr>
      </p:pic>
      <p:pic>
        <p:nvPicPr>
          <p:cNvPr id="196" name="Picture 195"/>
          <p:cNvPicPr/>
          <p:nvPr/>
        </p:nvPicPr>
        <p:blipFill>
          <a:blip r:embed="rId3"/>
          <a:stretch/>
        </p:blipFill>
        <p:spPr>
          <a:xfrm>
            <a:off x="7849800" y="1631880"/>
            <a:ext cx="4037400" cy="40374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А движение?</a:t>
            </a:r>
            <a:endParaRPr lang="bg-BG" sz="4000" b="0" strike="noStrike" spc="-1">
              <a:latin typeface="Arial"/>
            </a:endParaRPr>
          </a:p>
        </p:txBody>
      </p:sp>
      <p:sp>
        <p:nvSpPr>
          <p:cNvPr id="198"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199" name="Picture 198"/>
          <p:cNvPicPr/>
          <p:nvPr/>
        </p:nvPicPr>
        <p:blipFill>
          <a:blip r:embed="rId2"/>
          <a:stretch/>
        </p:blipFill>
        <p:spPr>
          <a:xfrm>
            <a:off x="5989680" y="1188720"/>
            <a:ext cx="5714640" cy="4285800"/>
          </a:xfrm>
          <a:prstGeom prst="rect">
            <a:avLst/>
          </a:prstGeom>
          <a:ln>
            <a:noFill/>
          </a:ln>
        </p:spPr>
      </p:pic>
      <p:sp>
        <p:nvSpPr>
          <p:cNvPr id="200" name="TextShape 3"/>
          <p:cNvSpPr txBox="1"/>
          <p:nvPr/>
        </p:nvSpPr>
        <p:spPr>
          <a:xfrm>
            <a:off x="182880" y="1554480"/>
            <a:ext cx="5760720" cy="921876"/>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10Hz – 90 Hz – цялостни изображения</a:t>
            </a:r>
          </a:p>
          <a:p>
            <a:endParaRPr lang="bg-BG" sz="1800" b="0" strike="noStrike" spc="-1" dirty="0">
              <a:solidFill>
                <a:schemeClr val="bg1"/>
              </a:solidFill>
              <a:latin typeface="Arial"/>
            </a:endParaRPr>
          </a:p>
          <a:p>
            <a:r>
              <a:rPr lang="bg-BG" sz="1800" b="0" strike="noStrike" spc="-1" dirty="0">
                <a:solidFill>
                  <a:schemeClr val="bg1"/>
                </a:solidFill>
                <a:latin typeface="Arial"/>
              </a:rPr>
              <a:t>50 Hz – 1KHz – промяна на яркоста (монохроматия)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Структура на цифров импулс</a:t>
            </a:r>
            <a:endParaRPr lang="bg-BG" sz="4000" b="0" strike="noStrike" spc="-1">
              <a:latin typeface="Arial"/>
            </a:endParaRPr>
          </a:p>
        </p:txBody>
      </p:sp>
      <p:sp>
        <p:nvSpPr>
          <p:cNvPr id="202"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03" name="Picture 202"/>
          <p:cNvPicPr/>
          <p:nvPr/>
        </p:nvPicPr>
        <p:blipFill>
          <a:blip r:embed="rId2"/>
          <a:stretch/>
        </p:blipFill>
        <p:spPr>
          <a:xfrm>
            <a:off x="228960" y="1179720"/>
            <a:ext cx="8780040" cy="3666600"/>
          </a:xfrm>
          <a:prstGeom prst="rect">
            <a:avLst/>
          </a:prstGeom>
          <a:ln>
            <a:noFill/>
          </a:ln>
        </p:spPr>
      </p:pic>
      <p:sp>
        <p:nvSpPr>
          <p:cNvPr id="204" name="TextShape 3"/>
          <p:cNvSpPr txBox="1"/>
          <p:nvPr/>
        </p:nvSpPr>
        <p:spPr>
          <a:xfrm>
            <a:off x="182880" y="5120640"/>
            <a:ext cx="11795760" cy="1506960"/>
          </a:xfrm>
          <a:prstGeom prst="rect">
            <a:avLst/>
          </a:prstGeom>
          <a:noFill/>
          <a:ln>
            <a:noFill/>
          </a:ln>
        </p:spPr>
        <p:txBody>
          <a:bodyPr lIns="90000" tIns="45000" rIns="90000" bIns="45000">
            <a:spAutoFit/>
          </a:bodyPr>
          <a:lstStyle/>
          <a:p>
            <a:r>
              <a:rPr lang="bg-BG" sz="2000" b="0" strike="noStrike" spc="-1">
                <a:solidFill>
                  <a:srgbClr val="FFFFFF"/>
                </a:solidFill>
                <a:latin typeface="Arial"/>
              </a:rPr>
              <a:t> -	V		- Амплитуда (напрежение)</a:t>
            </a:r>
          </a:p>
          <a:p>
            <a:r>
              <a:rPr lang="bg-BG" sz="2000" b="0" strike="noStrike" spc="-1">
                <a:solidFill>
                  <a:srgbClr val="FFFFFF"/>
                </a:solidFill>
                <a:latin typeface="Arial"/>
              </a:rPr>
              <a:t> - 	t		- Продължителност на импулс</a:t>
            </a:r>
          </a:p>
          <a:p>
            <a:r>
              <a:rPr lang="bg-BG" sz="2000" b="0" strike="noStrike" spc="-1">
                <a:solidFill>
                  <a:srgbClr val="FFFFFF"/>
                </a:solidFill>
                <a:latin typeface="Arial"/>
              </a:rPr>
              <a:t> - 	T		- Период на импулса</a:t>
            </a:r>
          </a:p>
          <a:p>
            <a:endParaRPr lang="bg-BG" sz="2000" b="0" strike="noStrike" spc="-1">
              <a:solidFill>
                <a:srgbClr val="FFFFFF"/>
              </a:solidFill>
              <a:latin typeface="Arial"/>
            </a:endParaRPr>
          </a:p>
          <a:p>
            <a:r>
              <a:rPr lang="bg-BG" sz="2000" b="0" strike="noStrike" spc="-1">
                <a:solidFill>
                  <a:srgbClr val="FFFFFF"/>
                </a:solidFill>
                <a:latin typeface="Arial"/>
              </a:rPr>
              <a:t>Коя характеристика можем и има смисъл да променяме?</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Промяна на широчината на импулса</a:t>
            </a:r>
            <a:endParaRPr lang="bg-BG" sz="4000" b="0" strike="noStrike" spc="-1">
              <a:latin typeface="Arial"/>
            </a:endParaRPr>
          </a:p>
        </p:txBody>
      </p:sp>
      <p:sp>
        <p:nvSpPr>
          <p:cNvPr id="206"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07" name="Picture 206"/>
          <p:cNvPicPr/>
          <p:nvPr/>
        </p:nvPicPr>
        <p:blipFill>
          <a:blip r:embed="rId2"/>
          <a:stretch/>
        </p:blipFill>
        <p:spPr>
          <a:xfrm>
            <a:off x="6949440" y="1005840"/>
            <a:ext cx="5089680" cy="5573520"/>
          </a:xfrm>
          <a:prstGeom prst="rect">
            <a:avLst/>
          </a:prstGeom>
          <a:ln>
            <a:noFill/>
          </a:ln>
        </p:spPr>
      </p:pic>
      <p:sp>
        <p:nvSpPr>
          <p:cNvPr id="208" name="TextShape 3"/>
          <p:cNvSpPr txBox="1"/>
          <p:nvPr/>
        </p:nvSpPr>
        <p:spPr>
          <a:xfrm>
            <a:off x="365760" y="1645920"/>
            <a:ext cx="6309360" cy="2860868"/>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Коефициент на запълване (Duty cycle)</a:t>
            </a:r>
          </a:p>
          <a:p>
            <a:endParaRPr lang="bg-BG" sz="1800" b="0" strike="noStrike" spc="-1" dirty="0">
              <a:solidFill>
                <a:schemeClr val="bg1"/>
              </a:solidFill>
              <a:latin typeface="Arial"/>
            </a:endParaRPr>
          </a:p>
          <a:p>
            <a:r>
              <a:rPr lang="bg-BG" sz="1800" b="0" strike="noStrike" spc="-1" dirty="0">
                <a:solidFill>
                  <a:schemeClr val="bg1"/>
                </a:solidFill>
                <a:latin typeface="Arial"/>
              </a:rPr>
              <a:t>- отношението на продължителността на импулса (t) и </a:t>
            </a:r>
          </a:p>
          <a:p>
            <a:r>
              <a:rPr lang="bg-BG" sz="1800" b="0" strike="noStrike" spc="-1" dirty="0">
                <a:solidFill>
                  <a:schemeClr val="bg1"/>
                </a:solidFill>
                <a:latin typeface="Arial"/>
              </a:rPr>
              <a:t>Периода на импулсната поредица (T), изразено в проценти.</a:t>
            </a:r>
          </a:p>
          <a:p>
            <a:endParaRPr lang="bg-BG" sz="1800" b="0" strike="noStrike" spc="-1" dirty="0">
              <a:solidFill>
                <a:schemeClr val="bg1"/>
              </a:solidFill>
              <a:latin typeface="Arial"/>
            </a:endParaRPr>
          </a:p>
          <a:p>
            <a:r>
              <a:rPr lang="bg-BG" sz="1800" b="0" strike="noStrike" spc="-1" dirty="0">
                <a:solidFill>
                  <a:schemeClr val="bg1"/>
                </a:solidFill>
                <a:latin typeface="Arial"/>
              </a:rPr>
              <a:t>- Колкото по- голяма е продължителността на импулса, толкова повече енергия предаваме;</a:t>
            </a:r>
          </a:p>
          <a:p>
            <a:endParaRPr lang="bg-BG" sz="1800" b="0" strike="noStrike" spc="-1" dirty="0">
              <a:solidFill>
                <a:schemeClr val="bg1"/>
              </a:solidFill>
              <a:latin typeface="Arial"/>
            </a:endParaRPr>
          </a:p>
          <a:p>
            <a:endParaRPr lang="bg-BG" sz="18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Software-University-Foundation</Template>
  <TotalTime>2190</TotalTime>
  <Words>478</Words>
  <Application>Microsoft Office PowerPoint</Application>
  <PresentationFormat>Custom</PresentationFormat>
  <Paragraphs>111</Paragraphs>
  <Slides>16</Slides>
  <Notes>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16</vt:i4>
      </vt:variant>
    </vt:vector>
  </HeadingPairs>
  <TitlesOfParts>
    <vt:vector size="27" baseType="lpstr">
      <vt:lpstr>Arial</vt:lpstr>
      <vt:lpstr>Calibri</vt:lpstr>
      <vt:lpstr>DejaVu Sans</vt:lpstr>
      <vt:lpstr>Noto Sans CJK SC Regular</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Software University (SoftUni)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Basics – Course Overview</dc:title>
  <dc:subject>Software Development Course</dc:subject>
  <dc:creator>Software University Foundation</dc:creator>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description>Software University Foundation - http://softuni.foundation/</dc:description>
  <cp:lastModifiedBy>Samuil Slavchev</cp:lastModifiedBy>
  <cp:revision>204</cp:revision>
  <dcterms:created xsi:type="dcterms:W3CDTF">2014-01-02T17:00:34Z</dcterms:created>
  <dcterms:modified xsi:type="dcterms:W3CDTF">2019-06-17T05:20:59Z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Software University (SoftUni)</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5</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22</vt:i4>
  </property>
  <property fmtid="{D5CDD505-2E9C-101B-9397-08002B2CF9AE}" pid="13" name="_TemplateID">
    <vt:lpwstr>TC027879909991</vt:lpwstr>
  </property>
  <property fmtid="{D5CDD505-2E9C-101B-9397-08002B2CF9AE}" pid="14" name="category">
    <vt:lpwstr>programming;computer programming;software development;web development</vt:lpwstr>
  </property>
</Properties>
</file>